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6"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13"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6" r:id="rId59"/>
    <p:sldId id="317" r:id="rId60"/>
    <p:sldId id="314" r:id="rId61"/>
    <p:sldId id="315" r:id="rId62"/>
    <p:sldId id="318" r:id="rId63"/>
    <p:sldId id="319" r:id="rId64"/>
    <p:sldId id="320" r:id="rId65"/>
    <p:sldId id="321" r:id="rId66"/>
    <p:sldId id="322" r:id="rId67"/>
    <p:sldId id="323" r:id="rId68"/>
    <p:sldId id="324" r:id="rId69"/>
    <p:sldId id="325" r:id="rId70"/>
    <p:sldId id="32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0" d="100"/>
          <a:sy n="60" d="100"/>
        </p:scale>
        <p:origin x="72" y="1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23BF71-38B7-8642-BFCE-EDAE9BD0CBAF}" type="datetimeFigureOut">
              <a:rPr lang="en-US" dirty="0"/>
              <a:t>6/25/2018</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B025CB-9D18-264E-A945-2D020344C9DA}" type="datetimeFigureOut">
              <a:rPr lang="en-US" dirty="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7EFB6C-7E96-8F41-8872-189CA1C59F84}" type="datetimeFigureOut">
              <a:rPr lang="en-US" dirty="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981CDE-9BE7-C544-8ACB-7077DFC4270F}" type="datetimeFigureOut">
              <a:rPr lang="en-US" dirty="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5BA285-9698-1B45-8319-D90A8C63F150}" type="datetimeFigureOut">
              <a:rPr lang="en-US" dirty="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A86CD42-43FF-B740-998F-DCC3802C4CE3}" type="datetimeFigureOut">
              <a:rPr lang="en-US" dirty="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A0FFBD-2EE4-8547-BBAE-A1AC91C8D77E}" type="datetimeFigureOut">
              <a:rPr lang="en-US" dirty="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55A2352-D7AC-F242-9256-A4477BCBF354}" type="datetimeFigureOut">
              <a:rPr lang="en-US" dirty="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CFC6A-9AE6-404D-9FDD-168B477B9C90}" type="datetimeFigureOut">
              <a:rPr lang="en-US" dirty="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1CFCDFD-B4CF-A241-8D71-E814B10BEAF4}" type="datetimeFigureOut">
              <a:rPr lang="en-US" dirty="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26A7B589-FD4B-7E46-869A-CBADC5FC564E}" type="datetimeFigureOut">
              <a:rPr lang="en-US" dirty="0"/>
              <a:t>6/25/2018</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CD8A92E-5FF9-8143-81B3-CCB531513398}" type="datetimeFigureOut">
              <a:rPr lang="en-US" dirty="0"/>
              <a:t>6/25/2018</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8.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52.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4.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55.png"/><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image" Target="../media/image56.png"/><Relationship Id="rId5" Type="http://schemas.openxmlformats.org/officeDocument/2006/relationships/image" Target="../media/image24.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6" Type="http://schemas.openxmlformats.org/officeDocument/2006/relationships/image" Target="../media/image59.png"/><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image" Target="../media/image60.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59.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59.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5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62.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67.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oogle.github.io/styleguide/javaguide.html#s3-source-file-structure" TargetMode="External"/><Relationship Id="rId2" Type="http://schemas.openxmlformats.org/officeDocument/2006/relationships/hyperlink" Target="https://google.github.io/styleguide/javaguide.html#s4.8.1-enum-classes" TargetMode="External"/><Relationship Id="rId1" Type="http://schemas.openxmlformats.org/officeDocument/2006/relationships/slideLayout" Target="../slideLayouts/slideLayout2.xml"/><Relationship Id="rId4" Type="http://schemas.openxmlformats.org/officeDocument/2006/relationships/hyperlink" Target="https://google.github.io/styleguide/javaguide.html#s3.3-import-statements"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dirty="0" smtClean="0"/>
              <a:t>BCPR282 – Assignment 2</a:t>
            </a:r>
            <a:endParaRPr lang="en-NZ" dirty="0"/>
          </a:p>
        </p:txBody>
      </p:sp>
      <p:sp>
        <p:nvSpPr>
          <p:cNvPr id="3" name="Subtitle 2"/>
          <p:cNvSpPr>
            <a:spLocks noGrp="1"/>
          </p:cNvSpPr>
          <p:nvPr>
            <p:ph type="subTitle" idx="1"/>
          </p:nvPr>
        </p:nvSpPr>
        <p:spPr/>
        <p:txBody>
          <a:bodyPr/>
          <a:lstStyle/>
          <a:p>
            <a:r>
              <a:rPr lang="en-NZ" dirty="0" smtClean="0"/>
              <a:t>Wesley Wichman</a:t>
            </a:r>
            <a:endParaRPr lang="en-NZ" dirty="0"/>
          </a:p>
        </p:txBody>
      </p:sp>
    </p:spTree>
    <p:extLst>
      <p:ext uri="{BB962C8B-B14F-4D97-AF65-F5344CB8AC3E}">
        <p14:creationId xmlns:p14="http://schemas.microsoft.com/office/powerpoint/2010/main" val="2708518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7. Double-tap to pause</a:t>
            </a:r>
            <a:endParaRPr lang="en-NZ" dirty="0"/>
          </a:p>
        </p:txBody>
      </p:sp>
      <p:pic>
        <p:nvPicPr>
          <p:cNvPr id="4" name="Android Emulator - Nexus_5X_API_24_5554 24_06_2018 5_51_46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42946" y="0"/>
            <a:ext cx="3449053" cy="6126607"/>
          </a:xfrm>
          <a:prstGeom prst="rect">
            <a:avLst/>
          </a:prstGeom>
        </p:spPr>
      </p:pic>
      <p:pic>
        <p:nvPicPr>
          <p:cNvPr id="5" name="Picture 4"/>
          <p:cNvPicPr>
            <a:picLocks noChangeAspect="1"/>
          </p:cNvPicPr>
          <p:nvPr/>
        </p:nvPicPr>
        <p:blipFill>
          <a:blip r:embed="rId5"/>
          <a:stretch>
            <a:fillRect/>
          </a:stretch>
        </p:blipFill>
        <p:spPr>
          <a:xfrm>
            <a:off x="1573971" y="2658273"/>
            <a:ext cx="3564850" cy="3112171"/>
          </a:xfrm>
          <a:prstGeom prst="rect">
            <a:avLst/>
          </a:prstGeom>
        </p:spPr>
      </p:pic>
    </p:spTree>
    <p:extLst>
      <p:ext uri="{BB962C8B-B14F-4D97-AF65-F5344CB8AC3E}">
        <p14:creationId xmlns:p14="http://schemas.microsoft.com/office/powerpoint/2010/main" val="17619102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8. Display image as Theseus</a:t>
            </a:r>
            <a:endParaRPr lang="en-NZ" dirty="0"/>
          </a:p>
        </p:txBody>
      </p:sp>
      <p:pic>
        <p:nvPicPr>
          <p:cNvPr id="4" name="Picture 3"/>
          <p:cNvPicPr>
            <a:picLocks noChangeAspect="1"/>
          </p:cNvPicPr>
          <p:nvPr/>
        </p:nvPicPr>
        <p:blipFill>
          <a:blip r:embed="rId2"/>
          <a:stretch>
            <a:fillRect/>
          </a:stretch>
        </p:blipFill>
        <p:spPr>
          <a:xfrm>
            <a:off x="8008018" y="1329136"/>
            <a:ext cx="3619500" cy="3676650"/>
          </a:xfrm>
          <a:prstGeom prst="rect">
            <a:avLst/>
          </a:prstGeom>
        </p:spPr>
      </p:pic>
      <p:pic>
        <p:nvPicPr>
          <p:cNvPr id="5" name="Picture 4"/>
          <p:cNvPicPr>
            <a:picLocks noChangeAspect="1"/>
          </p:cNvPicPr>
          <p:nvPr/>
        </p:nvPicPr>
        <p:blipFill>
          <a:blip r:embed="rId3"/>
          <a:stretch>
            <a:fillRect/>
          </a:stretch>
        </p:blipFill>
        <p:spPr>
          <a:xfrm>
            <a:off x="1301254" y="3131438"/>
            <a:ext cx="6134100" cy="1219200"/>
          </a:xfrm>
          <a:prstGeom prst="rect">
            <a:avLst/>
          </a:prstGeom>
        </p:spPr>
      </p:pic>
    </p:spTree>
    <p:extLst>
      <p:ext uri="{BB962C8B-B14F-4D97-AF65-F5344CB8AC3E}">
        <p14:creationId xmlns:p14="http://schemas.microsoft.com/office/powerpoint/2010/main" val="2894275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9. Display image as Minotaur</a:t>
            </a:r>
            <a:endParaRPr lang="en-NZ" dirty="0"/>
          </a:p>
        </p:txBody>
      </p:sp>
      <p:pic>
        <p:nvPicPr>
          <p:cNvPr id="4" name="Picture 3"/>
          <p:cNvPicPr>
            <a:picLocks noChangeAspect="1"/>
          </p:cNvPicPr>
          <p:nvPr/>
        </p:nvPicPr>
        <p:blipFill>
          <a:blip r:embed="rId2"/>
          <a:stretch>
            <a:fillRect/>
          </a:stretch>
        </p:blipFill>
        <p:spPr>
          <a:xfrm>
            <a:off x="7435354" y="1494423"/>
            <a:ext cx="3619500" cy="3676650"/>
          </a:xfrm>
          <a:prstGeom prst="rect">
            <a:avLst/>
          </a:prstGeom>
        </p:spPr>
      </p:pic>
      <p:pic>
        <p:nvPicPr>
          <p:cNvPr id="5" name="Picture 4"/>
          <p:cNvPicPr>
            <a:picLocks noChangeAspect="1"/>
          </p:cNvPicPr>
          <p:nvPr/>
        </p:nvPicPr>
        <p:blipFill>
          <a:blip r:embed="rId3"/>
          <a:stretch>
            <a:fillRect/>
          </a:stretch>
        </p:blipFill>
        <p:spPr>
          <a:xfrm>
            <a:off x="961273" y="3332748"/>
            <a:ext cx="6162675" cy="1190625"/>
          </a:xfrm>
          <a:prstGeom prst="rect">
            <a:avLst/>
          </a:prstGeom>
        </p:spPr>
      </p:pic>
    </p:spTree>
    <p:extLst>
      <p:ext uri="{BB962C8B-B14F-4D97-AF65-F5344CB8AC3E}">
        <p14:creationId xmlns:p14="http://schemas.microsoft.com/office/powerpoint/2010/main" val="1966366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10. Draw a maze</a:t>
            </a:r>
            <a:endParaRPr lang="en-NZ" dirty="0"/>
          </a:p>
        </p:txBody>
      </p:sp>
      <p:pic>
        <p:nvPicPr>
          <p:cNvPr id="4" name="Picture 3"/>
          <p:cNvPicPr>
            <a:picLocks noChangeAspect="1"/>
          </p:cNvPicPr>
          <p:nvPr/>
        </p:nvPicPr>
        <p:blipFill>
          <a:blip r:embed="rId2"/>
          <a:stretch>
            <a:fillRect/>
          </a:stretch>
        </p:blipFill>
        <p:spPr>
          <a:xfrm>
            <a:off x="7435354" y="1789695"/>
            <a:ext cx="3619500" cy="3676650"/>
          </a:xfrm>
          <a:prstGeom prst="rect">
            <a:avLst/>
          </a:prstGeom>
        </p:spPr>
      </p:pic>
      <p:pic>
        <p:nvPicPr>
          <p:cNvPr id="5" name="Picture 4"/>
          <p:cNvPicPr>
            <a:picLocks noChangeAspect="1"/>
          </p:cNvPicPr>
          <p:nvPr/>
        </p:nvPicPr>
        <p:blipFill>
          <a:blip r:embed="rId3"/>
          <a:stretch>
            <a:fillRect/>
          </a:stretch>
        </p:blipFill>
        <p:spPr>
          <a:xfrm>
            <a:off x="138113" y="3108208"/>
            <a:ext cx="6904372" cy="2340091"/>
          </a:xfrm>
          <a:prstGeom prst="rect">
            <a:avLst/>
          </a:prstGeom>
        </p:spPr>
      </p:pic>
    </p:spTree>
    <p:extLst>
      <p:ext uri="{BB962C8B-B14F-4D97-AF65-F5344CB8AC3E}">
        <p14:creationId xmlns:p14="http://schemas.microsoft.com/office/powerpoint/2010/main" val="3013518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11. Auto-generating a maze based on level data</a:t>
            </a:r>
            <a:endParaRPr lang="en-NZ" dirty="0"/>
          </a:p>
        </p:txBody>
      </p:sp>
      <p:pic>
        <p:nvPicPr>
          <p:cNvPr id="4" name="Android Emulator - Nexus_5X_API_24_5554 24_06_2018 7_06_04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1200" y="0"/>
            <a:ext cx="3860800" cy="6858000"/>
          </a:xfrm>
          <a:prstGeom prst="rect">
            <a:avLst/>
          </a:prstGeom>
        </p:spPr>
      </p:pic>
      <p:pic>
        <p:nvPicPr>
          <p:cNvPr id="5" name="Picture 4"/>
          <p:cNvPicPr>
            <a:picLocks noChangeAspect="1"/>
          </p:cNvPicPr>
          <p:nvPr/>
        </p:nvPicPr>
        <p:blipFill>
          <a:blip r:embed="rId5"/>
          <a:stretch>
            <a:fillRect/>
          </a:stretch>
        </p:blipFill>
        <p:spPr>
          <a:xfrm>
            <a:off x="843966" y="2835492"/>
            <a:ext cx="6904372" cy="2340091"/>
          </a:xfrm>
          <a:prstGeom prst="rect">
            <a:avLst/>
          </a:prstGeom>
        </p:spPr>
      </p:pic>
    </p:spTree>
    <p:extLst>
      <p:ext uri="{BB962C8B-B14F-4D97-AF65-F5344CB8AC3E}">
        <p14:creationId xmlns:p14="http://schemas.microsoft.com/office/powerpoint/2010/main" val="1817232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12. Display a maze</a:t>
            </a:r>
            <a:endParaRPr lang="en-NZ" dirty="0"/>
          </a:p>
        </p:txBody>
      </p:sp>
      <p:pic>
        <p:nvPicPr>
          <p:cNvPr id="4" name="Picture 3"/>
          <p:cNvPicPr>
            <a:picLocks noChangeAspect="1"/>
          </p:cNvPicPr>
          <p:nvPr/>
        </p:nvPicPr>
        <p:blipFill>
          <a:blip r:embed="rId2"/>
          <a:stretch>
            <a:fillRect/>
          </a:stretch>
        </p:blipFill>
        <p:spPr>
          <a:xfrm>
            <a:off x="8152398" y="1329136"/>
            <a:ext cx="3619500" cy="3676650"/>
          </a:xfrm>
          <a:prstGeom prst="rect">
            <a:avLst/>
          </a:prstGeom>
        </p:spPr>
      </p:pic>
      <p:pic>
        <p:nvPicPr>
          <p:cNvPr id="5" name="Picture 4"/>
          <p:cNvPicPr>
            <a:picLocks noChangeAspect="1"/>
          </p:cNvPicPr>
          <p:nvPr/>
        </p:nvPicPr>
        <p:blipFill>
          <a:blip r:embed="rId3"/>
          <a:stretch>
            <a:fillRect/>
          </a:stretch>
        </p:blipFill>
        <p:spPr>
          <a:xfrm>
            <a:off x="817652" y="2665695"/>
            <a:ext cx="6904372" cy="2340091"/>
          </a:xfrm>
          <a:prstGeom prst="rect">
            <a:avLst/>
          </a:prstGeom>
        </p:spPr>
      </p:pic>
    </p:spTree>
    <p:extLst>
      <p:ext uri="{BB962C8B-B14F-4D97-AF65-F5344CB8AC3E}">
        <p14:creationId xmlns:p14="http://schemas.microsoft.com/office/powerpoint/2010/main" val="1426675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13. Draw the walls</a:t>
            </a:r>
            <a:endParaRPr lang="en-NZ" dirty="0"/>
          </a:p>
        </p:txBody>
      </p:sp>
      <p:pic>
        <p:nvPicPr>
          <p:cNvPr id="4" name="Picture 3"/>
          <p:cNvPicPr>
            <a:picLocks noChangeAspect="1"/>
          </p:cNvPicPr>
          <p:nvPr/>
        </p:nvPicPr>
        <p:blipFill>
          <a:blip r:embed="rId2"/>
          <a:stretch>
            <a:fillRect/>
          </a:stretch>
        </p:blipFill>
        <p:spPr>
          <a:xfrm>
            <a:off x="7863639" y="1329136"/>
            <a:ext cx="3619500" cy="3676650"/>
          </a:xfrm>
          <a:prstGeom prst="rect">
            <a:avLst/>
          </a:prstGeom>
        </p:spPr>
      </p:pic>
      <p:pic>
        <p:nvPicPr>
          <p:cNvPr id="5" name="Picture 4"/>
          <p:cNvPicPr>
            <a:picLocks noChangeAspect="1"/>
          </p:cNvPicPr>
          <p:nvPr/>
        </p:nvPicPr>
        <p:blipFill>
          <a:blip r:embed="rId3"/>
          <a:stretch>
            <a:fillRect/>
          </a:stretch>
        </p:blipFill>
        <p:spPr>
          <a:xfrm>
            <a:off x="530982" y="2787366"/>
            <a:ext cx="6904372" cy="2340091"/>
          </a:xfrm>
          <a:prstGeom prst="rect">
            <a:avLst/>
          </a:prstGeom>
        </p:spPr>
      </p:pic>
    </p:spTree>
    <p:extLst>
      <p:ext uri="{BB962C8B-B14F-4D97-AF65-F5344CB8AC3E}">
        <p14:creationId xmlns:p14="http://schemas.microsoft.com/office/powerpoint/2010/main" val="107691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14. Dialogue if Minotaur kills Theseus</a:t>
            </a:r>
            <a:endParaRPr lang="en-NZ" dirty="0"/>
          </a:p>
        </p:txBody>
      </p:sp>
      <p:pic>
        <p:nvPicPr>
          <p:cNvPr id="4" name="Picture 3"/>
          <p:cNvPicPr>
            <a:picLocks noChangeAspect="1"/>
          </p:cNvPicPr>
          <p:nvPr/>
        </p:nvPicPr>
        <p:blipFill>
          <a:blip r:embed="rId2"/>
          <a:stretch>
            <a:fillRect/>
          </a:stretch>
        </p:blipFill>
        <p:spPr>
          <a:xfrm>
            <a:off x="8469229" y="1878900"/>
            <a:ext cx="3467100" cy="3724275"/>
          </a:xfrm>
          <a:prstGeom prst="rect">
            <a:avLst/>
          </a:prstGeom>
        </p:spPr>
      </p:pic>
      <p:pic>
        <p:nvPicPr>
          <p:cNvPr id="5" name="Picture 4"/>
          <p:cNvPicPr>
            <a:picLocks noChangeAspect="1"/>
          </p:cNvPicPr>
          <p:nvPr/>
        </p:nvPicPr>
        <p:blipFill>
          <a:blip r:embed="rId3"/>
          <a:stretch>
            <a:fillRect/>
          </a:stretch>
        </p:blipFill>
        <p:spPr>
          <a:xfrm>
            <a:off x="653221" y="2711116"/>
            <a:ext cx="4627965" cy="2508333"/>
          </a:xfrm>
          <a:prstGeom prst="rect">
            <a:avLst/>
          </a:prstGeom>
        </p:spPr>
      </p:pic>
      <p:pic>
        <p:nvPicPr>
          <p:cNvPr id="6" name="Picture 5"/>
          <p:cNvPicPr>
            <a:picLocks noChangeAspect="1"/>
          </p:cNvPicPr>
          <p:nvPr/>
        </p:nvPicPr>
        <p:blipFill>
          <a:blip r:embed="rId4"/>
          <a:stretch>
            <a:fillRect/>
          </a:stretch>
        </p:blipFill>
        <p:spPr>
          <a:xfrm>
            <a:off x="3286782" y="4482165"/>
            <a:ext cx="4870283" cy="1474567"/>
          </a:xfrm>
          <a:prstGeom prst="rect">
            <a:avLst/>
          </a:prstGeom>
        </p:spPr>
      </p:pic>
    </p:spTree>
    <p:extLst>
      <p:ext uri="{BB962C8B-B14F-4D97-AF65-F5344CB8AC3E}">
        <p14:creationId xmlns:p14="http://schemas.microsoft.com/office/powerpoint/2010/main" val="505904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15. Dialogue if Theseus wins/escapes</a:t>
            </a:r>
          </a:p>
          <a:p>
            <a:pPr marL="0" indent="0">
              <a:buNone/>
            </a:pPr>
            <a:endParaRPr lang="en-NZ" dirty="0"/>
          </a:p>
        </p:txBody>
      </p:sp>
      <p:pic>
        <p:nvPicPr>
          <p:cNvPr id="4" name="Picture 3"/>
          <p:cNvPicPr>
            <a:picLocks noChangeAspect="1"/>
          </p:cNvPicPr>
          <p:nvPr/>
        </p:nvPicPr>
        <p:blipFill>
          <a:blip r:embed="rId2"/>
          <a:stretch>
            <a:fillRect/>
          </a:stretch>
        </p:blipFill>
        <p:spPr>
          <a:xfrm>
            <a:off x="8469229" y="1878900"/>
            <a:ext cx="3467100" cy="3724275"/>
          </a:xfrm>
          <a:prstGeom prst="rect">
            <a:avLst/>
          </a:prstGeom>
        </p:spPr>
      </p:pic>
      <p:pic>
        <p:nvPicPr>
          <p:cNvPr id="5" name="Picture 4"/>
          <p:cNvPicPr>
            <a:picLocks noChangeAspect="1"/>
          </p:cNvPicPr>
          <p:nvPr/>
        </p:nvPicPr>
        <p:blipFill>
          <a:blip r:embed="rId3"/>
          <a:stretch>
            <a:fillRect/>
          </a:stretch>
        </p:blipFill>
        <p:spPr>
          <a:xfrm>
            <a:off x="344905" y="2472240"/>
            <a:ext cx="4330591" cy="2597066"/>
          </a:xfrm>
          <a:prstGeom prst="rect">
            <a:avLst/>
          </a:prstGeom>
        </p:spPr>
      </p:pic>
      <p:pic>
        <p:nvPicPr>
          <p:cNvPr id="6" name="Picture 5"/>
          <p:cNvPicPr>
            <a:picLocks noChangeAspect="1"/>
          </p:cNvPicPr>
          <p:nvPr/>
        </p:nvPicPr>
        <p:blipFill>
          <a:blip r:embed="rId4"/>
          <a:stretch>
            <a:fillRect/>
          </a:stretch>
        </p:blipFill>
        <p:spPr>
          <a:xfrm>
            <a:off x="3000625" y="4222050"/>
            <a:ext cx="5324475" cy="1381125"/>
          </a:xfrm>
          <a:prstGeom prst="rect">
            <a:avLst/>
          </a:prstGeom>
        </p:spPr>
      </p:pic>
    </p:spTree>
    <p:extLst>
      <p:ext uri="{BB962C8B-B14F-4D97-AF65-F5344CB8AC3E}">
        <p14:creationId xmlns:p14="http://schemas.microsoft.com/office/powerpoint/2010/main" val="118575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16. Display move count</a:t>
            </a:r>
            <a:endParaRPr lang="en-NZ" dirty="0"/>
          </a:p>
        </p:txBody>
      </p:sp>
      <p:pic>
        <p:nvPicPr>
          <p:cNvPr id="4" name="Android Emulator - Nexus_5X_API_24_5554 24_06_2018 7_53_02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1200" y="0"/>
            <a:ext cx="3860800" cy="6858000"/>
          </a:xfrm>
          <a:prstGeom prst="rect">
            <a:avLst/>
          </a:prstGeom>
        </p:spPr>
      </p:pic>
      <p:pic>
        <p:nvPicPr>
          <p:cNvPr id="5" name="Picture 4"/>
          <p:cNvPicPr>
            <a:picLocks noChangeAspect="1"/>
          </p:cNvPicPr>
          <p:nvPr/>
        </p:nvPicPr>
        <p:blipFill>
          <a:blip r:embed="rId5"/>
          <a:stretch>
            <a:fillRect/>
          </a:stretch>
        </p:blipFill>
        <p:spPr>
          <a:xfrm>
            <a:off x="1111919" y="3129213"/>
            <a:ext cx="6438900" cy="952500"/>
          </a:xfrm>
          <a:prstGeom prst="rect">
            <a:avLst/>
          </a:prstGeom>
        </p:spPr>
      </p:pic>
    </p:spTree>
    <p:extLst>
      <p:ext uri="{BB962C8B-B14F-4D97-AF65-F5344CB8AC3E}">
        <p14:creationId xmlns:p14="http://schemas.microsoft.com/office/powerpoint/2010/main" val="22437288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Must Features</a:t>
            </a:r>
            <a:endParaRPr lang="en-NZ" dirty="0"/>
          </a:p>
        </p:txBody>
      </p:sp>
      <p:sp>
        <p:nvSpPr>
          <p:cNvPr id="3" name="Content Placeholder 2"/>
          <p:cNvSpPr>
            <a:spLocks noGrp="1"/>
          </p:cNvSpPr>
          <p:nvPr>
            <p:ph sz="half" idx="1"/>
          </p:nvPr>
        </p:nvSpPr>
        <p:spPr/>
        <p:txBody>
          <a:bodyPr>
            <a:normAutofit fontScale="55000" lnSpcReduction="20000"/>
          </a:bodyPr>
          <a:lstStyle/>
          <a:p>
            <a:pPr marL="457200" indent="-457200">
              <a:buFont typeface="+mj-lt"/>
              <a:buAutoNum type="arabicPeriod"/>
            </a:pPr>
            <a:r>
              <a:rPr lang="en-NZ" dirty="0" smtClean="0"/>
              <a:t>Button for loading a level</a:t>
            </a:r>
          </a:p>
          <a:p>
            <a:pPr marL="457200" indent="-457200">
              <a:buFont typeface="+mj-lt"/>
              <a:buAutoNum type="arabicPeriod"/>
            </a:pPr>
            <a:r>
              <a:rPr lang="en-NZ" dirty="0" smtClean="0"/>
              <a:t>Button for saving a level</a:t>
            </a:r>
          </a:p>
          <a:p>
            <a:pPr marL="457200" indent="-457200">
              <a:buFont typeface="+mj-lt"/>
              <a:buAutoNum type="arabicPeriod"/>
            </a:pPr>
            <a:r>
              <a:rPr lang="en-NZ" dirty="0" smtClean="0"/>
              <a:t>Swipe–handling to move Theseus up</a:t>
            </a:r>
          </a:p>
          <a:p>
            <a:pPr marL="457200" indent="-457200">
              <a:buFont typeface="+mj-lt"/>
              <a:buAutoNum type="arabicPeriod"/>
            </a:pPr>
            <a:r>
              <a:rPr lang="en-NZ" dirty="0"/>
              <a:t>Swipe–handling to move Theseus </a:t>
            </a:r>
            <a:r>
              <a:rPr lang="en-NZ" dirty="0" smtClean="0"/>
              <a:t>down</a:t>
            </a:r>
          </a:p>
          <a:p>
            <a:pPr marL="457200" indent="-457200">
              <a:buFont typeface="+mj-lt"/>
              <a:buAutoNum type="arabicPeriod"/>
            </a:pPr>
            <a:r>
              <a:rPr lang="en-NZ" dirty="0"/>
              <a:t>Swipe–handling to move Theseus </a:t>
            </a:r>
            <a:r>
              <a:rPr lang="en-NZ" dirty="0" smtClean="0"/>
              <a:t>left</a:t>
            </a:r>
            <a:endParaRPr lang="en-NZ" dirty="0"/>
          </a:p>
          <a:p>
            <a:pPr marL="457200" indent="-457200">
              <a:buFont typeface="+mj-lt"/>
              <a:buAutoNum type="arabicPeriod"/>
            </a:pPr>
            <a:r>
              <a:rPr lang="en-NZ" dirty="0"/>
              <a:t>Swipe–handling to move Theseus </a:t>
            </a:r>
            <a:r>
              <a:rPr lang="en-NZ" dirty="0" smtClean="0"/>
              <a:t>right</a:t>
            </a:r>
          </a:p>
          <a:p>
            <a:pPr marL="457200" indent="-457200">
              <a:buFont typeface="+mj-lt"/>
              <a:buAutoNum type="arabicPeriod"/>
            </a:pPr>
            <a:r>
              <a:rPr lang="en-NZ" dirty="0" smtClean="0"/>
              <a:t>Double-tap to pause</a:t>
            </a:r>
            <a:endParaRPr lang="en-NZ" dirty="0"/>
          </a:p>
          <a:p>
            <a:pPr marL="457200" indent="-457200">
              <a:buFont typeface="+mj-lt"/>
              <a:buAutoNum type="arabicPeriod"/>
            </a:pPr>
            <a:r>
              <a:rPr lang="en-NZ" dirty="0" smtClean="0"/>
              <a:t>Display image as Theseus</a:t>
            </a:r>
          </a:p>
          <a:p>
            <a:pPr marL="457200" indent="-457200">
              <a:buFont typeface="+mj-lt"/>
              <a:buAutoNum type="arabicPeriod"/>
            </a:pPr>
            <a:r>
              <a:rPr lang="en-NZ" dirty="0" smtClean="0"/>
              <a:t>Display image as Minotaur</a:t>
            </a:r>
          </a:p>
          <a:p>
            <a:pPr marL="457200" indent="-457200">
              <a:buFont typeface="+mj-lt"/>
              <a:buAutoNum type="arabicPeriod"/>
            </a:pPr>
            <a:r>
              <a:rPr lang="en-NZ" dirty="0" smtClean="0"/>
              <a:t>Draw a Maze</a:t>
            </a:r>
          </a:p>
          <a:p>
            <a:pPr marL="457200" indent="-457200">
              <a:buFont typeface="+mj-lt"/>
              <a:buAutoNum type="arabicPeriod"/>
            </a:pPr>
            <a:endParaRPr lang="en-NZ" dirty="0"/>
          </a:p>
        </p:txBody>
      </p:sp>
      <p:sp>
        <p:nvSpPr>
          <p:cNvPr id="4" name="Content Placeholder 3"/>
          <p:cNvSpPr>
            <a:spLocks noGrp="1"/>
          </p:cNvSpPr>
          <p:nvPr>
            <p:ph sz="half" idx="2"/>
          </p:nvPr>
        </p:nvSpPr>
        <p:spPr/>
        <p:txBody>
          <a:bodyPr>
            <a:normAutofit fontScale="55000" lnSpcReduction="20000"/>
          </a:bodyPr>
          <a:lstStyle/>
          <a:p>
            <a:pPr marL="457200" indent="-457200">
              <a:buFont typeface="+mj-lt"/>
              <a:buAutoNum type="arabicPeriod" startAt="11"/>
            </a:pPr>
            <a:r>
              <a:rPr lang="en-NZ" dirty="0"/>
              <a:t>Auto generating a maze based on level </a:t>
            </a:r>
            <a:r>
              <a:rPr lang="en-NZ" dirty="0" smtClean="0"/>
              <a:t>data</a:t>
            </a:r>
          </a:p>
          <a:p>
            <a:pPr marL="457200" indent="-457200">
              <a:buFont typeface="+mj-lt"/>
              <a:buAutoNum type="arabicPeriod" startAt="11"/>
            </a:pPr>
            <a:r>
              <a:rPr lang="en-NZ" dirty="0" smtClean="0"/>
              <a:t>Display a maze</a:t>
            </a:r>
          </a:p>
          <a:p>
            <a:pPr marL="457200" indent="-457200">
              <a:buFont typeface="+mj-lt"/>
              <a:buAutoNum type="arabicPeriod" startAt="11"/>
            </a:pPr>
            <a:r>
              <a:rPr lang="en-NZ" dirty="0" smtClean="0"/>
              <a:t>Draw the walls</a:t>
            </a:r>
          </a:p>
          <a:p>
            <a:pPr marL="457200" indent="-457200">
              <a:buFont typeface="+mj-lt"/>
              <a:buAutoNum type="arabicPeriod" startAt="11"/>
            </a:pPr>
            <a:r>
              <a:rPr lang="en-NZ" dirty="0" smtClean="0"/>
              <a:t>Dialogue if Minotaur kills Theseus</a:t>
            </a:r>
          </a:p>
          <a:p>
            <a:pPr marL="457200" indent="-457200">
              <a:buFont typeface="+mj-lt"/>
              <a:buAutoNum type="arabicPeriod" startAt="11"/>
            </a:pPr>
            <a:r>
              <a:rPr lang="en-NZ" dirty="0" smtClean="0"/>
              <a:t>Dialogue if Theseus wins/escapes</a:t>
            </a:r>
          </a:p>
          <a:p>
            <a:pPr marL="457200" indent="-457200">
              <a:buFont typeface="+mj-lt"/>
              <a:buAutoNum type="arabicPeriod" startAt="11"/>
            </a:pPr>
            <a:r>
              <a:rPr lang="en-NZ" dirty="0" smtClean="0"/>
              <a:t>Display move counts in a textbox</a:t>
            </a:r>
          </a:p>
          <a:p>
            <a:pPr marL="457200" indent="-457200">
              <a:buFont typeface="+mj-lt"/>
              <a:buAutoNum type="arabicPeriod" startAt="11"/>
            </a:pPr>
            <a:r>
              <a:rPr lang="en-NZ" dirty="0" smtClean="0"/>
              <a:t>Display dialogue with options after Theseus has been killed</a:t>
            </a:r>
          </a:p>
          <a:p>
            <a:pPr marL="457200" indent="-457200">
              <a:buFont typeface="+mj-lt"/>
              <a:buAutoNum type="arabicPeriod" startAt="11"/>
            </a:pPr>
            <a:r>
              <a:rPr lang="en-NZ" dirty="0" smtClean="0"/>
              <a:t>Display dialogue with options after Theseus exists successfully</a:t>
            </a:r>
          </a:p>
          <a:p>
            <a:pPr marL="457200" indent="-457200">
              <a:buFont typeface="+mj-lt"/>
              <a:buAutoNum type="arabicPeriod" startAt="11"/>
            </a:pPr>
            <a:r>
              <a:rPr lang="en-NZ" dirty="0" smtClean="0"/>
              <a:t>Play a happy noise after Theseus exits successfully</a:t>
            </a:r>
          </a:p>
          <a:p>
            <a:pPr marL="457200" indent="-457200">
              <a:buFont typeface="+mj-lt"/>
              <a:buAutoNum type="arabicPeriod" startAt="11"/>
            </a:pPr>
            <a:r>
              <a:rPr lang="en-NZ" dirty="0" smtClean="0"/>
              <a:t>Play a sad noise after Theseus has been killed</a:t>
            </a:r>
          </a:p>
        </p:txBody>
      </p:sp>
    </p:spTree>
    <p:extLst>
      <p:ext uri="{BB962C8B-B14F-4D97-AF65-F5344CB8AC3E}">
        <p14:creationId xmlns:p14="http://schemas.microsoft.com/office/powerpoint/2010/main" val="334876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17. Display dialogue with options after Theseus is killed</a:t>
            </a:r>
            <a:endParaRPr lang="en-NZ" dirty="0"/>
          </a:p>
        </p:txBody>
      </p:sp>
      <p:pic>
        <p:nvPicPr>
          <p:cNvPr id="4" name="Picture 3"/>
          <p:cNvPicPr>
            <a:picLocks noChangeAspect="1"/>
          </p:cNvPicPr>
          <p:nvPr/>
        </p:nvPicPr>
        <p:blipFill>
          <a:blip r:embed="rId2"/>
          <a:stretch>
            <a:fillRect/>
          </a:stretch>
        </p:blipFill>
        <p:spPr>
          <a:xfrm>
            <a:off x="8469229" y="1878900"/>
            <a:ext cx="3467100" cy="3724275"/>
          </a:xfrm>
          <a:prstGeom prst="rect">
            <a:avLst/>
          </a:prstGeom>
        </p:spPr>
      </p:pic>
      <p:pic>
        <p:nvPicPr>
          <p:cNvPr id="5" name="Picture 4"/>
          <p:cNvPicPr>
            <a:picLocks noChangeAspect="1"/>
          </p:cNvPicPr>
          <p:nvPr/>
        </p:nvPicPr>
        <p:blipFill>
          <a:blip r:embed="rId3"/>
          <a:stretch>
            <a:fillRect/>
          </a:stretch>
        </p:blipFill>
        <p:spPr>
          <a:xfrm>
            <a:off x="344905" y="2472240"/>
            <a:ext cx="4330591" cy="2597066"/>
          </a:xfrm>
          <a:prstGeom prst="rect">
            <a:avLst/>
          </a:prstGeom>
        </p:spPr>
      </p:pic>
      <p:pic>
        <p:nvPicPr>
          <p:cNvPr id="6" name="Picture 5"/>
          <p:cNvPicPr>
            <a:picLocks noChangeAspect="1"/>
          </p:cNvPicPr>
          <p:nvPr/>
        </p:nvPicPr>
        <p:blipFill>
          <a:blip r:embed="rId4"/>
          <a:stretch>
            <a:fillRect/>
          </a:stretch>
        </p:blipFill>
        <p:spPr>
          <a:xfrm>
            <a:off x="3000625" y="4222050"/>
            <a:ext cx="5324475" cy="1381125"/>
          </a:xfrm>
          <a:prstGeom prst="rect">
            <a:avLst/>
          </a:prstGeom>
        </p:spPr>
      </p:pic>
    </p:spTree>
    <p:extLst>
      <p:ext uri="{BB962C8B-B14F-4D97-AF65-F5344CB8AC3E}">
        <p14:creationId xmlns:p14="http://schemas.microsoft.com/office/powerpoint/2010/main" val="1687033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18. Display dialogue with options after Theseus exits successfully</a:t>
            </a:r>
            <a:endParaRPr lang="en-NZ" dirty="0"/>
          </a:p>
        </p:txBody>
      </p:sp>
      <p:pic>
        <p:nvPicPr>
          <p:cNvPr id="4" name="Picture 3"/>
          <p:cNvPicPr>
            <a:picLocks noChangeAspect="1"/>
          </p:cNvPicPr>
          <p:nvPr/>
        </p:nvPicPr>
        <p:blipFill>
          <a:blip r:embed="rId2"/>
          <a:stretch>
            <a:fillRect/>
          </a:stretch>
        </p:blipFill>
        <p:spPr>
          <a:xfrm>
            <a:off x="8543925" y="2819400"/>
            <a:ext cx="3648075" cy="4038600"/>
          </a:xfrm>
          <a:prstGeom prst="rect">
            <a:avLst/>
          </a:prstGeom>
        </p:spPr>
      </p:pic>
      <p:pic>
        <p:nvPicPr>
          <p:cNvPr id="5" name="Picture 4"/>
          <p:cNvPicPr>
            <a:picLocks noChangeAspect="1"/>
          </p:cNvPicPr>
          <p:nvPr/>
        </p:nvPicPr>
        <p:blipFill>
          <a:blip r:embed="rId3"/>
          <a:stretch>
            <a:fillRect/>
          </a:stretch>
        </p:blipFill>
        <p:spPr>
          <a:xfrm>
            <a:off x="344905" y="2472240"/>
            <a:ext cx="4330591" cy="2597066"/>
          </a:xfrm>
          <a:prstGeom prst="rect">
            <a:avLst/>
          </a:prstGeom>
        </p:spPr>
      </p:pic>
      <p:pic>
        <p:nvPicPr>
          <p:cNvPr id="6" name="Picture 5"/>
          <p:cNvPicPr>
            <a:picLocks noChangeAspect="1"/>
          </p:cNvPicPr>
          <p:nvPr/>
        </p:nvPicPr>
        <p:blipFill>
          <a:blip r:embed="rId4"/>
          <a:stretch>
            <a:fillRect/>
          </a:stretch>
        </p:blipFill>
        <p:spPr>
          <a:xfrm>
            <a:off x="3000625" y="4222050"/>
            <a:ext cx="5324475" cy="1381125"/>
          </a:xfrm>
          <a:prstGeom prst="rect">
            <a:avLst/>
          </a:prstGeom>
        </p:spPr>
      </p:pic>
    </p:spTree>
    <p:extLst>
      <p:ext uri="{BB962C8B-B14F-4D97-AF65-F5344CB8AC3E}">
        <p14:creationId xmlns:p14="http://schemas.microsoft.com/office/powerpoint/2010/main" val="2781538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19. Play a happy noise after Theseus exist successfully</a:t>
            </a:r>
            <a:endParaRPr lang="en-NZ" dirty="0"/>
          </a:p>
        </p:txBody>
      </p:sp>
      <p:pic>
        <p:nvPicPr>
          <p:cNvPr id="5" name="Android Emulator - Nexus_5X_API_24_5554 24_06_2018 6_11_40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1200" y="0"/>
            <a:ext cx="3860800" cy="6858000"/>
          </a:xfrm>
          <a:prstGeom prst="rect">
            <a:avLst/>
          </a:prstGeom>
        </p:spPr>
      </p:pic>
      <p:pic>
        <p:nvPicPr>
          <p:cNvPr id="6" name="Picture 5"/>
          <p:cNvPicPr>
            <a:picLocks noChangeAspect="1"/>
          </p:cNvPicPr>
          <p:nvPr/>
        </p:nvPicPr>
        <p:blipFill>
          <a:blip r:embed="rId5"/>
          <a:stretch>
            <a:fillRect/>
          </a:stretch>
        </p:blipFill>
        <p:spPr>
          <a:xfrm>
            <a:off x="2065421" y="3277352"/>
            <a:ext cx="5334000" cy="1362075"/>
          </a:xfrm>
          <a:prstGeom prst="rect">
            <a:avLst/>
          </a:prstGeom>
        </p:spPr>
      </p:pic>
    </p:spTree>
    <p:extLst>
      <p:ext uri="{BB962C8B-B14F-4D97-AF65-F5344CB8AC3E}">
        <p14:creationId xmlns:p14="http://schemas.microsoft.com/office/powerpoint/2010/main" val="6987526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20. Play a sad noise after Theseus has been killed</a:t>
            </a:r>
            <a:endParaRPr lang="en-NZ" dirty="0"/>
          </a:p>
        </p:txBody>
      </p:sp>
      <p:pic>
        <p:nvPicPr>
          <p:cNvPr id="4" name="Android Emulator - Nexus_5X_API_24_5554 24_06_2018 6_06_34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1200" y="0"/>
            <a:ext cx="3860800" cy="6858000"/>
          </a:xfrm>
          <a:prstGeom prst="rect">
            <a:avLst/>
          </a:prstGeom>
        </p:spPr>
      </p:pic>
      <p:pic>
        <p:nvPicPr>
          <p:cNvPr id="5" name="Picture 4"/>
          <p:cNvPicPr>
            <a:picLocks noChangeAspect="1"/>
          </p:cNvPicPr>
          <p:nvPr/>
        </p:nvPicPr>
        <p:blipFill>
          <a:blip r:embed="rId5"/>
          <a:stretch>
            <a:fillRect/>
          </a:stretch>
        </p:blipFill>
        <p:spPr>
          <a:xfrm>
            <a:off x="2242136" y="3202154"/>
            <a:ext cx="5381625" cy="1704975"/>
          </a:xfrm>
          <a:prstGeom prst="rect">
            <a:avLst/>
          </a:prstGeom>
        </p:spPr>
      </p:pic>
    </p:spTree>
    <p:extLst>
      <p:ext uri="{BB962C8B-B14F-4D97-AF65-F5344CB8AC3E}">
        <p14:creationId xmlns:p14="http://schemas.microsoft.com/office/powerpoint/2010/main" val="25898562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Custom View - Controller</a:t>
            </a:r>
            <a:endParaRPr lang="en-NZ" dirty="0"/>
          </a:p>
        </p:txBody>
      </p:sp>
      <p:pic>
        <p:nvPicPr>
          <p:cNvPr id="4" name="Picture 3"/>
          <p:cNvPicPr>
            <a:picLocks noChangeAspect="1"/>
          </p:cNvPicPr>
          <p:nvPr/>
        </p:nvPicPr>
        <p:blipFill>
          <a:blip r:embed="rId2"/>
          <a:stretch>
            <a:fillRect/>
          </a:stretch>
        </p:blipFill>
        <p:spPr>
          <a:xfrm>
            <a:off x="7061284" y="395479"/>
            <a:ext cx="3746694" cy="4622382"/>
          </a:xfrm>
          <a:prstGeom prst="rect">
            <a:avLst/>
          </a:prstGeom>
        </p:spPr>
      </p:pic>
      <p:pic>
        <p:nvPicPr>
          <p:cNvPr id="5" name="Picture 4"/>
          <p:cNvPicPr>
            <a:picLocks noChangeAspect="1"/>
          </p:cNvPicPr>
          <p:nvPr/>
        </p:nvPicPr>
        <p:blipFill>
          <a:blip r:embed="rId3"/>
          <a:stretch>
            <a:fillRect/>
          </a:stretch>
        </p:blipFill>
        <p:spPr>
          <a:xfrm>
            <a:off x="7061284" y="5017861"/>
            <a:ext cx="3623533" cy="1728603"/>
          </a:xfrm>
          <a:prstGeom prst="rect">
            <a:avLst/>
          </a:prstGeom>
        </p:spPr>
      </p:pic>
      <p:pic>
        <p:nvPicPr>
          <p:cNvPr id="6" name="Picture 5"/>
          <p:cNvPicPr>
            <a:picLocks noChangeAspect="1"/>
          </p:cNvPicPr>
          <p:nvPr/>
        </p:nvPicPr>
        <p:blipFill>
          <a:blip r:embed="rId4"/>
          <a:stretch>
            <a:fillRect/>
          </a:stretch>
        </p:blipFill>
        <p:spPr>
          <a:xfrm>
            <a:off x="431884" y="3205637"/>
            <a:ext cx="6629400" cy="2676525"/>
          </a:xfrm>
          <a:prstGeom prst="rect">
            <a:avLst/>
          </a:prstGeom>
        </p:spPr>
      </p:pic>
      <p:cxnSp>
        <p:nvCxnSpPr>
          <p:cNvPr id="8" name="Straight Arrow Connector 7"/>
          <p:cNvCxnSpPr/>
          <p:nvPr/>
        </p:nvCxnSpPr>
        <p:spPr>
          <a:xfrm>
            <a:off x="112295" y="5017861"/>
            <a:ext cx="802105" cy="6129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927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Custom View – Could Feature</a:t>
            </a:r>
            <a:endParaRPr lang="en-NZ" dirty="0"/>
          </a:p>
        </p:txBody>
      </p:sp>
      <p:sp>
        <p:nvSpPr>
          <p:cNvPr id="3" name="Content Placeholder 2"/>
          <p:cNvSpPr>
            <a:spLocks noGrp="1"/>
          </p:cNvSpPr>
          <p:nvPr>
            <p:ph idx="1"/>
          </p:nvPr>
        </p:nvSpPr>
        <p:spPr/>
        <p:txBody>
          <a:bodyPr/>
          <a:lstStyle/>
          <a:p>
            <a:pPr marL="0" indent="0">
              <a:buNone/>
            </a:pPr>
            <a:r>
              <a:rPr lang="en-NZ" dirty="0" smtClean="0"/>
              <a:t>1. Splash Screen – </a:t>
            </a:r>
            <a:r>
              <a:rPr lang="en-NZ" smtClean="0"/>
              <a:t>play gif</a:t>
            </a:r>
            <a:endParaRPr lang="en-NZ" dirty="0"/>
          </a:p>
        </p:txBody>
      </p:sp>
      <p:pic>
        <p:nvPicPr>
          <p:cNvPr id="4" name="Picture 3"/>
          <p:cNvPicPr>
            <a:picLocks noChangeAspect="1"/>
          </p:cNvPicPr>
          <p:nvPr/>
        </p:nvPicPr>
        <p:blipFill>
          <a:blip r:embed="rId4"/>
          <a:stretch>
            <a:fillRect/>
          </a:stretch>
        </p:blipFill>
        <p:spPr>
          <a:xfrm>
            <a:off x="1534696" y="2764336"/>
            <a:ext cx="4807618" cy="3631701"/>
          </a:xfrm>
          <a:prstGeom prst="rect">
            <a:avLst/>
          </a:prstGeom>
        </p:spPr>
      </p:pic>
      <p:pic>
        <p:nvPicPr>
          <p:cNvPr id="5" name="Android Emulator - Nexus_5X_API_24_5554 24_06_2018 8_11_55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31200" y="0"/>
            <a:ext cx="3860800" cy="6858000"/>
          </a:xfrm>
          <a:prstGeom prst="rect">
            <a:avLst/>
          </a:prstGeom>
        </p:spPr>
      </p:pic>
    </p:spTree>
    <p:extLst>
      <p:ext uri="{BB962C8B-B14F-4D97-AF65-F5344CB8AC3E}">
        <p14:creationId xmlns:p14="http://schemas.microsoft.com/office/powerpoint/2010/main" val="305889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 – Could Feature</a:t>
            </a:r>
          </a:p>
        </p:txBody>
      </p:sp>
      <p:sp>
        <p:nvSpPr>
          <p:cNvPr id="3" name="Content Placeholder 2"/>
          <p:cNvSpPr>
            <a:spLocks noGrp="1"/>
          </p:cNvSpPr>
          <p:nvPr>
            <p:ph idx="1"/>
          </p:nvPr>
        </p:nvSpPr>
        <p:spPr/>
        <p:txBody>
          <a:bodyPr/>
          <a:lstStyle/>
          <a:p>
            <a:pPr marL="0" indent="0">
              <a:buNone/>
            </a:pPr>
            <a:r>
              <a:rPr lang="en-NZ" dirty="0" smtClean="0"/>
              <a:t>2. Reset button</a:t>
            </a:r>
            <a:endParaRPr lang="en-NZ" dirty="0"/>
          </a:p>
        </p:txBody>
      </p:sp>
      <p:pic>
        <p:nvPicPr>
          <p:cNvPr id="4" name="Android Emulator - Nexus_5X_API_24_5554 24_06_2018 8_13_06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1200" y="0"/>
            <a:ext cx="3860800" cy="6858000"/>
          </a:xfrm>
          <a:prstGeom prst="rect">
            <a:avLst/>
          </a:prstGeom>
        </p:spPr>
      </p:pic>
      <p:pic>
        <p:nvPicPr>
          <p:cNvPr id="5" name="Picture 4"/>
          <p:cNvPicPr>
            <a:picLocks noChangeAspect="1"/>
          </p:cNvPicPr>
          <p:nvPr/>
        </p:nvPicPr>
        <p:blipFill>
          <a:blip r:embed="rId5"/>
          <a:stretch>
            <a:fillRect/>
          </a:stretch>
        </p:blipFill>
        <p:spPr>
          <a:xfrm>
            <a:off x="2668003" y="3102863"/>
            <a:ext cx="3390900" cy="1276350"/>
          </a:xfrm>
          <a:prstGeom prst="rect">
            <a:avLst/>
          </a:prstGeom>
        </p:spPr>
      </p:pic>
    </p:spTree>
    <p:extLst>
      <p:ext uri="{BB962C8B-B14F-4D97-AF65-F5344CB8AC3E}">
        <p14:creationId xmlns:p14="http://schemas.microsoft.com/office/powerpoint/2010/main" val="1400033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 – Could Feature</a:t>
            </a:r>
          </a:p>
        </p:txBody>
      </p:sp>
      <p:sp>
        <p:nvSpPr>
          <p:cNvPr id="3" name="Content Placeholder 2"/>
          <p:cNvSpPr>
            <a:spLocks noGrp="1"/>
          </p:cNvSpPr>
          <p:nvPr>
            <p:ph idx="1"/>
          </p:nvPr>
        </p:nvSpPr>
        <p:spPr/>
        <p:txBody>
          <a:bodyPr/>
          <a:lstStyle/>
          <a:p>
            <a:pPr marL="0" indent="0">
              <a:buNone/>
            </a:pPr>
            <a:r>
              <a:rPr lang="en-NZ" dirty="0" smtClean="0"/>
              <a:t>3. Load menu</a:t>
            </a:r>
            <a:endParaRPr lang="en-NZ" dirty="0"/>
          </a:p>
        </p:txBody>
      </p:sp>
      <p:pic>
        <p:nvPicPr>
          <p:cNvPr id="4" name="Picture 3"/>
          <p:cNvPicPr>
            <a:picLocks noChangeAspect="1"/>
          </p:cNvPicPr>
          <p:nvPr/>
        </p:nvPicPr>
        <p:blipFill>
          <a:blip r:embed="rId2"/>
          <a:stretch>
            <a:fillRect/>
          </a:stretch>
        </p:blipFill>
        <p:spPr>
          <a:xfrm>
            <a:off x="9184607" y="2493263"/>
            <a:ext cx="1619250" cy="1247775"/>
          </a:xfrm>
          <a:prstGeom prst="rect">
            <a:avLst/>
          </a:prstGeom>
        </p:spPr>
      </p:pic>
      <p:pic>
        <p:nvPicPr>
          <p:cNvPr id="5" name="Picture 4"/>
          <p:cNvPicPr>
            <a:picLocks noChangeAspect="1"/>
          </p:cNvPicPr>
          <p:nvPr/>
        </p:nvPicPr>
        <p:blipFill>
          <a:blip r:embed="rId3"/>
          <a:stretch>
            <a:fillRect/>
          </a:stretch>
        </p:blipFill>
        <p:spPr>
          <a:xfrm>
            <a:off x="2126581" y="2743200"/>
            <a:ext cx="4952443" cy="3932822"/>
          </a:xfrm>
          <a:prstGeom prst="rect">
            <a:avLst/>
          </a:prstGeom>
        </p:spPr>
      </p:pic>
    </p:spTree>
    <p:extLst>
      <p:ext uri="{BB962C8B-B14F-4D97-AF65-F5344CB8AC3E}">
        <p14:creationId xmlns:p14="http://schemas.microsoft.com/office/powerpoint/2010/main" val="238916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 – Could Feature</a:t>
            </a:r>
          </a:p>
        </p:txBody>
      </p:sp>
      <p:sp>
        <p:nvSpPr>
          <p:cNvPr id="3" name="Content Placeholder 2"/>
          <p:cNvSpPr>
            <a:spLocks noGrp="1"/>
          </p:cNvSpPr>
          <p:nvPr>
            <p:ph idx="1"/>
          </p:nvPr>
        </p:nvSpPr>
        <p:spPr/>
        <p:txBody>
          <a:bodyPr/>
          <a:lstStyle/>
          <a:p>
            <a:pPr marL="0" indent="0">
              <a:buNone/>
            </a:pPr>
            <a:r>
              <a:rPr lang="en-NZ" dirty="0" smtClean="0"/>
              <a:t>4. Exit image</a:t>
            </a:r>
            <a:endParaRPr lang="en-NZ" dirty="0"/>
          </a:p>
        </p:txBody>
      </p:sp>
      <p:pic>
        <p:nvPicPr>
          <p:cNvPr id="4" name="Picture 3"/>
          <p:cNvPicPr>
            <a:picLocks noChangeAspect="1"/>
          </p:cNvPicPr>
          <p:nvPr/>
        </p:nvPicPr>
        <p:blipFill>
          <a:blip r:embed="rId2"/>
          <a:stretch>
            <a:fillRect/>
          </a:stretch>
        </p:blipFill>
        <p:spPr>
          <a:xfrm>
            <a:off x="7962399" y="1602956"/>
            <a:ext cx="3486150" cy="3267075"/>
          </a:xfrm>
          <a:prstGeom prst="rect">
            <a:avLst/>
          </a:prstGeom>
        </p:spPr>
      </p:pic>
      <p:pic>
        <p:nvPicPr>
          <p:cNvPr id="5" name="Picture 4"/>
          <p:cNvPicPr>
            <a:picLocks noChangeAspect="1"/>
          </p:cNvPicPr>
          <p:nvPr/>
        </p:nvPicPr>
        <p:blipFill>
          <a:blip r:embed="rId3"/>
          <a:stretch>
            <a:fillRect/>
          </a:stretch>
        </p:blipFill>
        <p:spPr>
          <a:xfrm>
            <a:off x="1406029" y="3785152"/>
            <a:ext cx="6162675" cy="1276350"/>
          </a:xfrm>
          <a:prstGeom prst="rect">
            <a:avLst/>
          </a:prstGeom>
        </p:spPr>
      </p:pic>
    </p:spTree>
    <p:extLst>
      <p:ext uri="{BB962C8B-B14F-4D97-AF65-F5344CB8AC3E}">
        <p14:creationId xmlns:p14="http://schemas.microsoft.com/office/powerpoint/2010/main" val="75652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 – Could Feature</a:t>
            </a:r>
          </a:p>
        </p:txBody>
      </p:sp>
      <p:sp>
        <p:nvSpPr>
          <p:cNvPr id="3" name="Content Placeholder 2"/>
          <p:cNvSpPr>
            <a:spLocks noGrp="1"/>
          </p:cNvSpPr>
          <p:nvPr>
            <p:ph idx="1"/>
          </p:nvPr>
        </p:nvSpPr>
        <p:spPr/>
        <p:txBody>
          <a:bodyPr/>
          <a:lstStyle/>
          <a:p>
            <a:pPr marL="0" indent="0">
              <a:buNone/>
            </a:pPr>
            <a:r>
              <a:rPr lang="en-NZ" dirty="0" smtClean="0"/>
              <a:t>5. Exit button</a:t>
            </a:r>
            <a:endParaRPr lang="en-NZ" dirty="0"/>
          </a:p>
        </p:txBody>
      </p:sp>
      <p:pic>
        <p:nvPicPr>
          <p:cNvPr id="4" name="Android Emulator - Nexus_5X_API_24_5554 24_06_2018 8_18_18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1200" y="0"/>
            <a:ext cx="3860800" cy="6858000"/>
          </a:xfrm>
          <a:prstGeom prst="rect">
            <a:avLst/>
          </a:prstGeom>
        </p:spPr>
      </p:pic>
      <p:pic>
        <p:nvPicPr>
          <p:cNvPr id="5" name="Picture 4"/>
          <p:cNvPicPr>
            <a:picLocks noChangeAspect="1"/>
          </p:cNvPicPr>
          <p:nvPr/>
        </p:nvPicPr>
        <p:blipFill>
          <a:blip r:embed="rId5"/>
          <a:stretch>
            <a:fillRect/>
          </a:stretch>
        </p:blipFill>
        <p:spPr>
          <a:xfrm>
            <a:off x="1412379" y="2676023"/>
            <a:ext cx="5781675" cy="3486150"/>
          </a:xfrm>
          <a:prstGeom prst="rect">
            <a:avLst/>
          </a:prstGeom>
        </p:spPr>
      </p:pic>
    </p:spTree>
    <p:extLst>
      <p:ext uri="{BB962C8B-B14F-4D97-AF65-F5344CB8AC3E}">
        <p14:creationId xmlns:p14="http://schemas.microsoft.com/office/powerpoint/2010/main" val="33658512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Custom View</a:t>
            </a:r>
            <a:endParaRPr lang="en-NZ" dirty="0"/>
          </a:p>
        </p:txBody>
      </p:sp>
      <p:sp>
        <p:nvSpPr>
          <p:cNvPr id="3" name="Content Placeholder 2"/>
          <p:cNvSpPr>
            <a:spLocks noGrp="1"/>
          </p:cNvSpPr>
          <p:nvPr>
            <p:ph sz="half" idx="1"/>
          </p:nvPr>
        </p:nvSpPr>
        <p:spPr/>
        <p:txBody>
          <a:bodyPr/>
          <a:lstStyle/>
          <a:p>
            <a:pPr marL="0" indent="0">
              <a:buNone/>
            </a:pPr>
            <a:r>
              <a:rPr lang="en-NZ" dirty="0" smtClean="0"/>
              <a:t>My “custom view” involves extending the functionality of the </a:t>
            </a:r>
            <a:r>
              <a:rPr lang="en-NZ" dirty="0" err="1" smtClean="0"/>
              <a:t>imageView</a:t>
            </a:r>
            <a:r>
              <a:rPr lang="en-NZ" dirty="0" smtClean="0"/>
              <a:t> object created in Android. This allows the activity to contain the base layout and pass all the logic to the custom view item e.g. </a:t>
            </a:r>
            <a:r>
              <a:rPr lang="en-NZ" dirty="0" err="1" smtClean="0"/>
              <a:t>setTheseus</a:t>
            </a:r>
            <a:r>
              <a:rPr lang="en-NZ" dirty="0" smtClean="0"/>
              <a:t>(</a:t>
            </a:r>
            <a:r>
              <a:rPr lang="en-NZ" dirty="0" err="1" smtClean="0"/>
              <a:t>theseus</a:t>
            </a:r>
            <a:r>
              <a:rPr lang="en-NZ" dirty="0" smtClean="0"/>
              <a:t>) will take the </a:t>
            </a:r>
            <a:r>
              <a:rPr lang="en-NZ" dirty="0" err="1" smtClean="0"/>
              <a:t>theseus</a:t>
            </a:r>
            <a:r>
              <a:rPr lang="en-NZ" dirty="0" smtClean="0"/>
              <a:t> point object and </a:t>
            </a:r>
            <a:r>
              <a:rPr lang="en-NZ" dirty="0" smtClean="0"/>
              <a:t>the </a:t>
            </a:r>
            <a:r>
              <a:rPr lang="en-NZ" dirty="0" smtClean="0"/>
              <a:t>will draw it in the correct position</a:t>
            </a:r>
            <a:endParaRPr lang="en-NZ" dirty="0"/>
          </a:p>
        </p:txBody>
      </p:sp>
      <p:pic>
        <p:nvPicPr>
          <p:cNvPr id="5" name="Picture 4"/>
          <p:cNvPicPr>
            <a:picLocks noChangeAspect="1"/>
          </p:cNvPicPr>
          <p:nvPr/>
        </p:nvPicPr>
        <p:blipFill>
          <a:blip r:embed="rId2"/>
          <a:stretch>
            <a:fillRect/>
          </a:stretch>
        </p:blipFill>
        <p:spPr>
          <a:xfrm>
            <a:off x="6572928" y="804889"/>
            <a:ext cx="5499624" cy="4685142"/>
          </a:xfrm>
          <a:prstGeom prst="rect">
            <a:avLst/>
          </a:prstGeom>
        </p:spPr>
      </p:pic>
      <p:cxnSp>
        <p:nvCxnSpPr>
          <p:cNvPr id="7" name="Straight Arrow Connector 6"/>
          <p:cNvCxnSpPr/>
          <p:nvPr/>
        </p:nvCxnSpPr>
        <p:spPr>
          <a:xfrm>
            <a:off x="5675870" y="2705053"/>
            <a:ext cx="1070919" cy="5736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971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Dynamic View was set up completely using java code. The layout file that was used only contained the default constraint layout and each view was added within the allocated java file</a:t>
            </a:r>
            <a:endParaRPr lang="en-NZ" dirty="0"/>
          </a:p>
        </p:txBody>
      </p:sp>
    </p:spTree>
    <p:extLst>
      <p:ext uri="{BB962C8B-B14F-4D97-AF65-F5344CB8AC3E}">
        <p14:creationId xmlns:p14="http://schemas.microsoft.com/office/powerpoint/2010/main" val="933973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Dynamic View – Code example</a:t>
            </a:r>
            <a:endParaRPr lang="en-NZ" dirty="0"/>
          </a:p>
        </p:txBody>
      </p:sp>
      <p:pic>
        <p:nvPicPr>
          <p:cNvPr id="4" name="Picture 3"/>
          <p:cNvPicPr>
            <a:picLocks noChangeAspect="1"/>
          </p:cNvPicPr>
          <p:nvPr/>
        </p:nvPicPr>
        <p:blipFill>
          <a:blip r:embed="rId2"/>
          <a:stretch>
            <a:fillRect/>
          </a:stretch>
        </p:blipFill>
        <p:spPr>
          <a:xfrm>
            <a:off x="6044772" y="2019597"/>
            <a:ext cx="6081326" cy="4742251"/>
          </a:xfrm>
          <a:prstGeom prst="rect">
            <a:avLst/>
          </a:prstGeom>
        </p:spPr>
      </p:pic>
      <p:pic>
        <p:nvPicPr>
          <p:cNvPr id="5" name="Picture 4"/>
          <p:cNvPicPr>
            <a:picLocks noChangeAspect="1"/>
          </p:cNvPicPr>
          <p:nvPr/>
        </p:nvPicPr>
        <p:blipFill>
          <a:blip r:embed="rId3"/>
          <a:stretch>
            <a:fillRect/>
          </a:stretch>
        </p:blipFill>
        <p:spPr>
          <a:xfrm>
            <a:off x="464151" y="2019597"/>
            <a:ext cx="5580621" cy="1184019"/>
          </a:xfrm>
          <a:prstGeom prst="rect">
            <a:avLst/>
          </a:prstGeom>
        </p:spPr>
      </p:pic>
    </p:spTree>
    <p:extLst>
      <p:ext uri="{BB962C8B-B14F-4D97-AF65-F5344CB8AC3E}">
        <p14:creationId xmlns:p14="http://schemas.microsoft.com/office/powerpoint/2010/main" val="1251574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NZ" dirty="0" smtClean="0"/>
              <a:t>Dynamic View</a:t>
            </a:r>
            <a:endParaRPr lang="en-NZ" dirty="0"/>
          </a:p>
        </p:txBody>
      </p:sp>
      <p:sp>
        <p:nvSpPr>
          <p:cNvPr id="6" name="Content Placeholder 5"/>
          <p:cNvSpPr>
            <a:spLocks noGrp="1"/>
          </p:cNvSpPr>
          <p:nvPr>
            <p:ph idx="1"/>
          </p:nvPr>
        </p:nvSpPr>
        <p:spPr/>
        <p:txBody>
          <a:bodyPr/>
          <a:lstStyle/>
          <a:p>
            <a:pPr marL="0" indent="0">
              <a:buNone/>
            </a:pPr>
            <a:r>
              <a:rPr lang="en-NZ" dirty="0" smtClean="0"/>
              <a:t>1. Button for loading a level</a:t>
            </a:r>
          </a:p>
          <a:p>
            <a:pPr marL="0" indent="0">
              <a:buNone/>
            </a:pPr>
            <a:endParaRPr lang="en-NZ" dirty="0"/>
          </a:p>
        </p:txBody>
      </p:sp>
      <p:pic>
        <p:nvPicPr>
          <p:cNvPr id="7" name="Picture 6"/>
          <p:cNvPicPr>
            <a:picLocks noChangeAspect="1"/>
          </p:cNvPicPr>
          <p:nvPr/>
        </p:nvPicPr>
        <p:blipFill>
          <a:blip r:embed="rId2"/>
          <a:stretch>
            <a:fillRect/>
          </a:stretch>
        </p:blipFill>
        <p:spPr>
          <a:xfrm>
            <a:off x="8032583" y="1218195"/>
            <a:ext cx="3409950" cy="4248150"/>
          </a:xfrm>
          <a:prstGeom prst="rect">
            <a:avLst/>
          </a:prstGeom>
        </p:spPr>
      </p:pic>
      <p:cxnSp>
        <p:nvCxnSpPr>
          <p:cNvPr id="9" name="Straight Arrow Connector 8"/>
          <p:cNvCxnSpPr/>
          <p:nvPr/>
        </p:nvCxnSpPr>
        <p:spPr>
          <a:xfrm>
            <a:off x="5197642" y="2294021"/>
            <a:ext cx="4203032" cy="24384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1518654" y="3513221"/>
            <a:ext cx="5022897" cy="1897539"/>
          </a:xfrm>
          <a:prstGeom prst="rect">
            <a:avLst/>
          </a:prstGeom>
        </p:spPr>
      </p:pic>
    </p:spTree>
    <p:extLst>
      <p:ext uri="{BB962C8B-B14F-4D97-AF65-F5344CB8AC3E}">
        <p14:creationId xmlns:p14="http://schemas.microsoft.com/office/powerpoint/2010/main" val="1032017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2. Button </a:t>
            </a:r>
            <a:r>
              <a:rPr lang="en-NZ" dirty="0"/>
              <a:t>for saving a level</a:t>
            </a:r>
          </a:p>
          <a:p>
            <a:pPr marL="0" indent="0">
              <a:buNone/>
            </a:pPr>
            <a:endParaRPr lang="en-NZ" dirty="0"/>
          </a:p>
        </p:txBody>
      </p:sp>
      <p:pic>
        <p:nvPicPr>
          <p:cNvPr id="8" name="Picture 7"/>
          <p:cNvPicPr>
            <a:picLocks noChangeAspect="1"/>
          </p:cNvPicPr>
          <p:nvPr/>
        </p:nvPicPr>
        <p:blipFill>
          <a:blip r:embed="rId2"/>
          <a:stretch>
            <a:fillRect/>
          </a:stretch>
        </p:blipFill>
        <p:spPr>
          <a:xfrm>
            <a:off x="920674" y="2751779"/>
            <a:ext cx="4410075" cy="3105150"/>
          </a:xfrm>
          <a:prstGeom prst="rect">
            <a:avLst/>
          </a:prstGeom>
        </p:spPr>
      </p:pic>
      <p:pic>
        <p:nvPicPr>
          <p:cNvPr id="5" name="Picture 4"/>
          <p:cNvPicPr>
            <a:picLocks noChangeAspect="1"/>
          </p:cNvPicPr>
          <p:nvPr/>
        </p:nvPicPr>
        <p:blipFill>
          <a:blip r:embed="rId3"/>
          <a:stretch>
            <a:fillRect/>
          </a:stretch>
        </p:blipFill>
        <p:spPr>
          <a:xfrm>
            <a:off x="8515350" y="733683"/>
            <a:ext cx="3676650" cy="5753100"/>
          </a:xfrm>
          <a:prstGeom prst="rect">
            <a:avLst/>
          </a:prstGeom>
        </p:spPr>
      </p:pic>
      <p:cxnSp>
        <p:nvCxnSpPr>
          <p:cNvPr id="6" name="Straight Arrow Connector 5"/>
          <p:cNvCxnSpPr/>
          <p:nvPr/>
        </p:nvCxnSpPr>
        <p:spPr>
          <a:xfrm>
            <a:off x="6227168" y="2794028"/>
            <a:ext cx="2759242" cy="13347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773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a:t>3. Swipe–handling to move Theseus up</a:t>
            </a:r>
          </a:p>
        </p:txBody>
      </p:sp>
      <p:pic>
        <p:nvPicPr>
          <p:cNvPr id="4" name="Android Emulator - Nexus_5X_API_24_5554 24_06_2018 5_39_54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38061" y="0"/>
            <a:ext cx="3453939" cy="6135288"/>
          </a:xfrm>
          <a:prstGeom prst="rect">
            <a:avLst/>
          </a:prstGeom>
        </p:spPr>
      </p:pic>
      <p:pic>
        <p:nvPicPr>
          <p:cNvPr id="5" name="Picture 4"/>
          <p:cNvPicPr>
            <a:picLocks noChangeAspect="1"/>
          </p:cNvPicPr>
          <p:nvPr/>
        </p:nvPicPr>
        <p:blipFill>
          <a:blip r:embed="rId5"/>
          <a:stretch>
            <a:fillRect/>
          </a:stretch>
        </p:blipFill>
        <p:spPr>
          <a:xfrm>
            <a:off x="205045" y="2516152"/>
            <a:ext cx="3564850" cy="3112171"/>
          </a:xfrm>
          <a:prstGeom prst="rect">
            <a:avLst/>
          </a:prstGeom>
        </p:spPr>
      </p:pic>
      <p:pic>
        <p:nvPicPr>
          <p:cNvPr id="6" name="Picture 5"/>
          <p:cNvPicPr>
            <a:picLocks noChangeAspect="1"/>
          </p:cNvPicPr>
          <p:nvPr/>
        </p:nvPicPr>
        <p:blipFill>
          <a:blip r:embed="rId6"/>
          <a:stretch>
            <a:fillRect/>
          </a:stretch>
        </p:blipFill>
        <p:spPr>
          <a:xfrm>
            <a:off x="172957" y="5701900"/>
            <a:ext cx="3629025" cy="866775"/>
          </a:xfrm>
          <a:prstGeom prst="rect">
            <a:avLst/>
          </a:prstGeom>
        </p:spPr>
      </p:pic>
      <p:pic>
        <p:nvPicPr>
          <p:cNvPr id="7" name="Picture 6"/>
          <p:cNvPicPr>
            <a:picLocks noChangeAspect="1"/>
          </p:cNvPicPr>
          <p:nvPr/>
        </p:nvPicPr>
        <p:blipFill>
          <a:blip r:embed="rId7"/>
          <a:stretch>
            <a:fillRect/>
          </a:stretch>
        </p:blipFill>
        <p:spPr>
          <a:xfrm>
            <a:off x="3801983" y="2516152"/>
            <a:ext cx="2887576" cy="3078725"/>
          </a:xfrm>
          <a:prstGeom prst="rect">
            <a:avLst/>
          </a:prstGeom>
        </p:spPr>
      </p:pic>
      <p:pic>
        <p:nvPicPr>
          <p:cNvPr id="8" name="Picture 7"/>
          <p:cNvPicPr>
            <a:picLocks noChangeAspect="1"/>
          </p:cNvPicPr>
          <p:nvPr/>
        </p:nvPicPr>
        <p:blipFill>
          <a:blip r:embed="rId8"/>
          <a:stretch>
            <a:fillRect/>
          </a:stretch>
        </p:blipFill>
        <p:spPr>
          <a:xfrm>
            <a:off x="3752012" y="5628323"/>
            <a:ext cx="2679031" cy="1011290"/>
          </a:xfrm>
          <a:prstGeom prst="rect">
            <a:avLst/>
          </a:prstGeom>
        </p:spPr>
      </p:pic>
    </p:spTree>
    <p:extLst>
      <p:ext uri="{BB962C8B-B14F-4D97-AF65-F5344CB8AC3E}">
        <p14:creationId xmlns:p14="http://schemas.microsoft.com/office/powerpoint/2010/main" val="39507063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4. </a:t>
            </a:r>
            <a:r>
              <a:rPr lang="en-NZ" dirty="0"/>
              <a:t>Swipe–handling to move Theseus </a:t>
            </a:r>
            <a:r>
              <a:rPr lang="en-NZ" dirty="0" smtClean="0"/>
              <a:t>down</a:t>
            </a:r>
            <a:endParaRPr lang="en-NZ" dirty="0"/>
          </a:p>
        </p:txBody>
      </p:sp>
      <p:pic>
        <p:nvPicPr>
          <p:cNvPr id="4" name="Android Emulator - Nexus_5X_API_24_5554 24_06_2018 5_41_40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42947" y="-6543"/>
            <a:ext cx="3449053" cy="6126606"/>
          </a:xfrm>
          <a:prstGeom prst="rect">
            <a:avLst/>
          </a:prstGeom>
        </p:spPr>
      </p:pic>
      <p:pic>
        <p:nvPicPr>
          <p:cNvPr id="5" name="Picture 4"/>
          <p:cNvPicPr>
            <a:picLocks noChangeAspect="1"/>
          </p:cNvPicPr>
          <p:nvPr/>
        </p:nvPicPr>
        <p:blipFill>
          <a:blip r:embed="rId5"/>
          <a:stretch>
            <a:fillRect/>
          </a:stretch>
        </p:blipFill>
        <p:spPr>
          <a:xfrm>
            <a:off x="205045" y="2516152"/>
            <a:ext cx="3564850" cy="3112171"/>
          </a:xfrm>
          <a:prstGeom prst="rect">
            <a:avLst/>
          </a:prstGeom>
        </p:spPr>
      </p:pic>
      <p:pic>
        <p:nvPicPr>
          <p:cNvPr id="6" name="Picture 5"/>
          <p:cNvPicPr>
            <a:picLocks noChangeAspect="1"/>
          </p:cNvPicPr>
          <p:nvPr/>
        </p:nvPicPr>
        <p:blipFill>
          <a:blip r:embed="rId6"/>
          <a:stretch>
            <a:fillRect/>
          </a:stretch>
        </p:blipFill>
        <p:spPr>
          <a:xfrm>
            <a:off x="172957" y="5701900"/>
            <a:ext cx="3629025" cy="866775"/>
          </a:xfrm>
          <a:prstGeom prst="rect">
            <a:avLst/>
          </a:prstGeom>
        </p:spPr>
      </p:pic>
      <p:pic>
        <p:nvPicPr>
          <p:cNvPr id="7" name="Picture 6"/>
          <p:cNvPicPr>
            <a:picLocks noChangeAspect="1"/>
          </p:cNvPicPr>
          <p:nvPr/>
        </p:nvPicPr>
        <p:blipFill>
          <a:blip r:embed="rId7"/>
          <a:stretch>
            <a:fillRect/>
          </a:stretch>
        </p:blipFill>
        <p:spPr>
          <a:xfrm>
            <a:off x="3801983" y="2516152"/>
            <a:ext cx="2887576" cy="3078725"/>
          </a:xfrm>
          <a:prstGeom prst="rect">
            <a:avLst/>
          </a:prstGeom>
        </p:spPr>
      </p:pic>
      <p:pic>
        <p:nvPicPr>
          <p:cNvPr id="8" name="Picture 7"/>
          <p:cNvPicPr>
            <a:picLocks noChangeAspect="1"/>
          </p:cNvPicPr>
          <p:nvPr/>
        </p:nvPicPr>
        <p:blipFill>
          <a:blip r:embed="rId8"/>
          <a:stretch>
            <a:fillRect/>
          </a:stretch>
        </p:blipFill>
        <p:spPr>
          <a:xfrm>
            <a:off x="3752012" y="5628323"/>
            <a:ext cx="2679031" cy="1011290"/>
          </a:xfrm>
          <a:prstGeom prst="rect">
            <a:avLst/>
          </a:prstGeom>
        </p:spPr>
      </p:pic>
    </p:spTree>
    <p:extLst>
      <p:ext uri="{BB962C8B-B14F-4D97-AF65-F5344CB8AC3E}">
        <p14:creationId xmlns:p14="http://schemas.microsoft.com/office/powerpoint/2010/main" val="42737878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5. </a:t>
            </a:r>
            <a:r>
              <a:rPr lang="en-NZ" dirty="0"/>
              <a:t>Swipe–handling to move Theseus </a:t>
            </a:r>
            <a:r>
              <a:rPr lang="en-NZ" dirty="0" smtClean="0"/>
              <a:t>left</a:t>
            </a:r>
            <a:endParaRPr lang="en-NZ" dirty="0"/>
          </a:p>
        </p:txBody>
      </p:sp>
      <p:pic>
        <p:nvPicPr>
          <p:cNvPr id="4" name="Android Emulator - Nexus_5X_API_24_5554 24_06_2018 5_42_33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33084" y="0"/>
            <a:ext cx="3458915" cy="6144126"/>
          </a:xfrm>
          <a:prstGeom prst="rect">
            <a:avLst/>
          </a:prstGeom>
        </p:spPr>
      </p:pic>
      <p:pic>
        <p:nvPicPr>
          <p:cNvPr id="5" name="Picture 4"/>
          <p:cNvPicPr>
            <a:picLocks noChangeAspect="1"/>
          </p:cNvPicPr>
          <p:nvPr/>
        </p:nvPicPr>
        <p:blipFill>
          <a:blip r:embed="rId5"/>
          <a:stretch>
            <a:fillRect/>
          </a:stretch>
        </p:blipFill>
        <p:spPr>
          <a:xfrm>
            <a:off x="205045" y="2516152"/>
            <a:ext cx="3564850" cy="3112171"/>
          </a:xfrm>
          <a:prstGeom prst="rect">
            <a:avLst/>
          </a:prstGeom>
        </p:spPr>
      </p:pic>
      <p:pic>
        <p:nvPicPr>
          <p:cNvPr id="6" name="Picture 5"/>
          <p:cNvPicPr>
            <a:picLocks noChangeAspect="1"/>
          </p:cNvPicPr>
          <p:nvPr/>
        </p:nvPicPr>
        <p:blipFill>
          <a:blip r:embed="rId6"/>
          <a:stretch>
            <a:fillRect/>
          </a:stretch>
        </p:blipFill>
        <p:spPr>
          <a:xfrm>
            <a:off x="172957" y="5701900"/>
            <a:ext cx="3629025" cy="866775"/>
          </a:xfrm>
          <a:prstGeom prst="rect">
            <a:avLst/>
          </a:prstGeom>
        </p:spPr>
      </p:pic>
      <p:pic>
        <p:nvPicPr>
          <p:cNvPr id="7" name="Picture 6"/>
          <p:cNvPicPr>
            <a:picLocks noChangeAspect="1"/>
          </p:cNvPicPr>
          <p:nvPr/>
        </p:nvPicPr>
        <p:blipFill>
          <a:blip r:embed="rId7"/>
          <a:stretch>
            <a:fillRect/>
          </a:stretch>
        </p:blipFill>
        <p:spPr>
          <a:xfrm>
            <a:off x="3801983" y="2516152"/>
            <a:ext cx="2887576" cy="3078725"/>
          </a:xfrm>
          <a:prstGeom prst="rect">
            <a:avLst/>
          </a:prstGeom>
        </p:spPr>
      </p:pic>
      <p:pic>
        <p:nvPicPr>
          <p:cNvPr id="8" name="Picture 7"/>
          <p:cNvPicPr>
            <a:picLocks noChangeAspect="1"/>
          </p:cNvPicPr>
          <p:nvPr/>
        </p:nvPicPr>
        <p:blipFill>
          <a:blip r:embed="rId8"/>
          <a:stretch>
            <a:fillRect/>
          </a:stretch>
        </p:blipFill>
        <p:spPr>
          <a:xfrm>
            <a:off x="3752012" y="5628323"/>
            <a:ext cx="2679031" cy="1011290"/>
          </a:xfrm>
          <a:prstGeom prst="rect">
            <a:avLst/>
          </a:prstGeom>
        </p:spPr>
      </p:pic>
    </p:spTree>
    <p:extLst>
      <p:ext uri="{BB962C8B-B14F-4D97-AF65-F5344CB8AC3E}">
        <p14:creationId xmlns:p14="http://schemas.microsoft.com/office/powerpoint/2010/main" val="3397226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6. </a:t>
            </a:r>
            <a:r>
              <a:rPr lang="en-NZ" dirty="0"/>
              <a:t>Swipe–handling to move Theseus </a:t>
            </a:r>
            <a:r>
              <a:rPr lang="en-NZ" dirty="0" smtClean="0"/>
              <a:t>right</a:t>
            </a:r>
            <a:endParaRPr lang="en-NZ" dirty="0"/>
          </a:p>
        </p:txBody>
      </p:sp>
      <p:pic>
        <p:nvPicPr>
          <p:cNvPr id="4" name="Android Emulator - Nexus_5X_API_24_5554 24_06_2018 5_43_22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26904" y="0"/>
            <a:ext cx="3465095" cy="6155103"/>
          </a:xfrm>
          <a:prstGeom prst="rect">
            <a:avLst/>
          </a:prstGeom>
        </p:spPr>
      </p:pic>
      <p:pic>
        <p:nvPicPr>
          <p:cNvPr id="5" name="Picture 4"/>
          <p:cNvPicPr>
            <a:picLocks noChangeAspect="1"/>
          </p:cNvPicPr>
          <p:nvPr/>
        </p:nvPicPr>
        <p:blipFill>
          <a:blip r:embed="rId5"/>
          <a:stretch>
            <a:fillRect/>
          </a:stretch>
        </p:blipFill>
        <p:spPr>
          <a:xfrm>
            <a:off x="205045" y="2516152"/>
            <a:ext cx="3564850" cy="3112171"/>
          </a:xfrm>
          <a:prstGeom prst="rect">
            <a:avLst/>
          </a:prstGeom>
        </p:spPr>
      </p:pic>
      <p:pic>
        <p:nvPicPr>
          <p:cNvPr id="6" name="Picture 5"/>
          <p:cNvPicPr>
            <a:picLocks noChangeAspect="1"/>
          </p:cNvPicPr>
          <p:nvPr/>
        </p:nvPicPr>
        <p:blipFill>
          <a:blip r:embed="rId6"/>
          <a:stretch>
            <a:fillRect/>
          </a:stretch>
        </p:blipFill>
        <p:spPr>
          <a:xfrm>
            <a:off x="172957" y="5701900"/>
            <a:ext cx="3629025" cy="866775"/>
          </a:xfrm>
          <a:prstGeom prst="rect">
            <a:avLst/>
          </a:prstGeom>
        </p:spPr>
      </p:pic>
      <p:pic>
        <p:nvPicPr>
          <p:cNvPr id="7" name="Picture 6"/>
          <p:cNvPicPr>
            <a:picLocks noChangeAspect="1"/>
          </p:cNvPicPr>
          <p:nvPr/>
        </p:nvPicPr>
        <p:blipFill>
          <a:blip r:embed="rId7"/>
          <a:stretch>
            <a:fillRect/>
          </a:stretch>
        </p:blipFill>
        <p:spPr>
          <a:xfrm>
            <a:off x="3801983" y="2516152"/>
            <a:ext cx="2887576" cy="3078725"/>
          </a:xfrm>
          <a:prstGeom prst="rect">
            <a:avLst/>
          </a:prstGeom>
        </p:spPr>
      </p:pic>
      <p:pic>
        <p:nvPicPr>
          <p:cNvPr id="8" name="Picture 7"/>
          <p:cNvPicPr>
            <a:picLocks noChangeAspect="1"/>
          </p:cNvPicPr>
          <p:nvPr/>
        </p:nvPicPr>
        <p:blipFill>
          <a:blip r:embed="rId8"/>
          <a:stretch>
            <a:fillRect/>
          </a:stretch>
        </p:blipFill>
        <p:spPr>
          <a:xfrm>
            <a:off x="3752012" y="5628323"/>
            <a:ext cx="2679031" cy="1011290"/>
          </a:xfrm>
          <a:prstGeom prst="rect">
            <a:avLst/>
          </a:prstGeom>
        </p:spPr>
      </p:pic>
    </p:spTree>
    <p:extLst>
      <p:ext uri="{BB962C8B-B14F-4D97-AF65-F5344CB8AC3E}">
        <p14:creationId xmlns:p14="http://schemas.microsoft.com/office/powerpoint/2010/main" val="34890757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7. Double-tap to pause</a:t>
            </a:r>
            <a:endParaRPr lang="en-NZ" dirty="0"/>
          </a:p>
        </p:txBody>
      </p:sp>
      <p:pic>
        <p:nvPicPr>
          <p:cNvPr id="5" name="Picture 4"/>
          <p:cNvPicPr>
            <a:picLocks noChangeAspect="1"/>
          </p:cNvPicPr>
          <p:nvPr/>
        </p:nvPicPr>
        <p:blipFill>
          <a:blip r:embed="rId4"/>
          <a:stretch>
            <a:fillRect/>
          </a:stretch>
        </p:blipFill>
        <p:spPr>
          <a:xfrm>
            <a:off x="1573971" y="2658273"/>
            <a:ext cx="3564850" cy="3112171"/>
          </a:xfrm>
          <a:prstGeom prst="rect">
            <a:avLst/>
          </a:prstGeom>
        </p:spPr>
      </p:pic>
      <p:pic>
        <p:nvPicPr>
          <p:cNvPr id="7" name="Android Emulator - Nexus_5X_API_24_5554 25_06_2018 12_39_09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31200" y="0"/>
            <a:ext cx="3860800" cy="6858000"/>
          </a:xfrm>
          <a:prstGeom prst="rect">
            <a:avLst/>
          </a:prstGeom>
        </p:spPr>
      </p:pic>
    </p:spTree>
    <p:extLst>
      <p:ext uri="{BB962C8B-B14F-4D97-AF65-F5344CB8AC3E}">
        <p14:creationId xmlns:p14="http://schemas.microsoft.com/office/powerpoint/2010/main" val="18680534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8. Display image as Theseus</a:t>
            </a:r>
            <a:endParaRPr lang="en-NZ" dirty="0"/>
          </a:p>
        </p:txBody>
      </p:sp>
      <p:pic>
        <p:nvPicPr>
          <p:cNvPr id="5" name="Picture 4"/>
          <p:cNvPicPr>
            <a:picLocks noChangeAspect="1"/>
          </p:cNvPicPr>
          <p:nvPr/>
        </p:nvPicPr>
        <p:blipFill>
          <a:blip r:embed="rId2"/>
          <a:stretch>
            <a:fillRect/>
          </a:stretch>
        </p:blipFill>
        <p:spPr>
          <a:xfrm>
            <a:off x="1095308" y="2958443"/>
            <a:ext cx="6134100" cy="1219200"/>
          </a:xfrm>
          <a:prstGeom prst="rect">
            <a:avLst/>
          </a:prstGeom>
        </p:spPr>
      </p:pic>
      <p:pic>
        <p:nvPicPr>
          <p:cNvPr id="6" name="Picture 5"/>
          <p:cNvPicPr>
            <a:picLocks noChangeAspect="1"/>
          </p:cNvPicPr>
          <p:nvPr/>
        </p:nvPicPr>
        <p:blipFill>
          <a:blip r:embed="rId3"/>
          <a:stretch>
            <a:fillRect/>
          </a:stretch>
        </p:blipFill>
        <p:spPr>
          <a:xfrm>
            <a:off x="8452407" y="383317"/>
            <a:ext cx="3590925" cy="5695950"/>
          </a:xfrm>
          <a:prstGeom prst="rect">
            <a:avLst/>
          </a:prstGeom>
        </p:spPr>
      </p:pic>
    </p:spTree>
    <p:extLst>
      <p:ext uri="{BB962C8B-B14F-4D97-AF65-F5344CB8AC3E}">
        <p14:creationId xmlns:p14="http://schemas.microsoft.com/office/powerpoint/2010/main" val="303399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NZ" dirty="0" smtClean="0"/>
              <a:t>Custom View</a:t>
            </a:r>
            <a:endParaRPr lang="en-NZ" dirty="0"/>
          </a:p>
        </p:txBody>
      </p:sp>
      <p:sp>
        <p:nvSpPr>
          <p:cNvPr id="6" name="Content Placeholder 5"/>
          <p:cNvSpPr>
            <a:spLocks noGrp="1"/>
          </p:cNvSpPr>
          <p:nvPr>
            <p:ph idx="1"/>
          </p:nvPr>
        </p:nvSpPr>
        <p:spPr/>
        <p:txBody>
          <a:bodyPr/>
          <a:lstStyle/>
          <a:p>
            <a:pPr marL="0" indent="0">
              <a:buNone/>
            </a:pPr>
            <a:r>
              <a:rPr lang="en-NZ" dirty="0" smtClean="0"/>
              <a:t>1. Button for loading a level</a:t>
            </a:r>
          </a:p>
          <a:p>
            <a:pPr marL="0" indent="0">
              <a:buNone/>
            </a:pPr>
            <a:endParaRPr lang="en-NZ" dirty="0"/>
          </a:p>
        </p:txBody>
      </p:sp>
      <p:pic>
        <p:nvPicPr>
          <p:cNvPr id="7" name="Picture 6"/>
          <p:cNvPicPr>
            <a:picLocks noChangeAspect="1"/>
          </p:cNvPicPr>
          <p:nvPr/>
        </p:nvPicPr>
        <p:blipFill>
          <a:blip r:embed="rId2"/>
          <a:stretch>
            <a:fillRect/>
          </a:stretch>
        </p:blipFill>
        <p:spPr>
          <a:xfrm>
            <a:off x="8032583" y="1218195"/>
            <a:ext cx="3409950" cy="4248150"/>
          </a:xfrm>
          <a:prstGeom prst="rect">
            <a:avLst/>
          </a:prstGeom>
        </p:spPr>
      </p:pic>
      <p:cxnSp>
        <p:nvCxnSpPr>
          <p:cNvPr id="9" name="Straight Arrow Connector 8"/>
          <p:cNvCxnSpPr/>
          <p:nvPr/>
        </p:nvCxnSpPr>
        <p:spPr>
          <a:xfrm>
            <a:off x="5197642" y="2294021"/>
            <a:ext cx="4203032" cy="24384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1518654" y="3513221"/>
            <a:ext cx="5022897" cy="1897539"/>
          </a:xfrm>
          <a:prstGeom prst="rect">
            <a:avLst/>
          </a:prstGeom>
        </p:spPr>
      </p:pic>
    </p:spTree>
    <p:extLst>
      <p:ext uri="{BB962C8B-B14F-4D97-AF65-F5344CB8AC3E}">
        <p14:creationId xmlns:p14="http://schemas.microsoft.com/office/powerpoint/2010/main" val="602204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9. Display image as Minotaur</a:t>
            </a:r>
            <a:endParaRPr lang="en-NZ" dirty="0"/>
          </a:p>
        </p:txBody>
      </p:sp>
      <p:pic>
        <p:nvPicPr>
          <p:cNvPr id="5" name="Picture 4"/>
          <p:cNvPicPr>
            <a:picLocks noChangeAspect="1"/>
          </p:cNvPicPr>
          <p:nvPr/>
        </p:nvPicPr>
        <p:blipFill>
          <a:blip r:embed="rId2"/>
          <a:stretch>
            <a:fillRect/>
          </a:stretch>
        </p:blipFill>
        <p:spPr>
          <a:xfrm>
            <a:off x="961273" y="3332748"/>
            <a:ext cx="6162675" cy="1190625"/>
          </a:xfrm>
          <a:prstGeom prst="rect">
            <a:avLst/>
          </a:prstGeom>
        </p:spPr>
      </p:pic>
      <p:pic>
        <p:nvPicPr>
          <p:cNvPr id="6" name="Picture 5"/>
          <p:cNvPicPr>
            <a:picLocks noChangeAspect="1"/>
          </p:cNvPicPr>
          <p:nvPr/>
        </p:nvPicPr>
        <p:blipFill>
          <a:blip r:embed="rId3"/>
          <a:stretch>
            <a:fillRect/>
          </a:stretch>
        </p:blipFill>
        <p:spPr>
          <a:xfrm>
            <a:off x="8238223" y="375079"/>
            <a:ext cx="3590925" cy="5695950"/>
          </a:xfrm>
          <a:prstGeom prst="rect">
            <a:avLst/>
          </a:prstGeom>
        </p:spPr>
      </p:pic>
    </p:spTree>
    <p:extLst>
      <p:ext uri="{BB962C8B-B14F-4D97-AF65-F5344CB8AC3E}">
        <p14:creationId xmlns:p14="http://schemas.microsoft.com/office/powerpoint/2010/main" val="2516031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10. Draw a maze</a:t>
            </a:r>
            <a:endParaRPr lang="en-NZ" dirty="0"/>
          </a:p>
        </p:txBody>
      </p:sp>
      <p:pic>
        <p:nvPicPr>
          <p:cNvPr id="5" name="Picture 4"/>
          <p:cNvPicPr>
            <a:picLocks noChangeAspect="1"/>
          </p:cNvPicPr>
          <p:nvPr/>
        </p:nvPicPr>
        <p:blipFill>
          <a:blip r:embed="rId2"/>
          <a:stretch>
            <a:fillRect/>
          </a:stretch>
        </p:blipFill>
        <p:spPr>
          <a:xfrm>
            <a:off x="138113" y="3108208"/>
            <a:ext cx="6904372" cy="2340091"/>
          </a:xfrm>
          <a:prstGeom prst="rect">
            <a:avLst/>
          </a:prstGeom>
        </p:spPr>
      </p:pic>
      <p:pic>
        <p:nvPicPr>
          <p:cNvPr id="6" name="Picture 5"/>
          <p:cNvPicPr>
            <a:picLocks noChangeAspect="1"/>
          </p:cNvPicPr>
          <p:nvPr/>
        </p:nvPicPr>
        <p:blipFill>
          <a:blip r:embed="rId3"/>
          <a:stretch>
            <a:fillRect/>
          </a:stretch>
        </p:blipFill>
        <p:spPr>
          <a:xfrm>
            <a:off x="8238224" y="457457"/>
            <a:ext cx="3590925" cy="5695950"/>
          </a:xfrm>
          <a:prstGeom prst="rect">
            <a:avLst/>
          </a:prstGeom>
        </p:spPr>
      </p:pic>
    </p:spTree>
    <p:extLst>
      <p:ext uri="{BB962C8B-B14F-4D97-AF65-F5344CB8AC3E}">
        <p14:creationId xmlns:p14="http://schemas.microsoft.com/office/powerpoint/2010/main" val="3634006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11. Auto-generating a maze based on level data</a:t>
            </a:r>
            <a:endParaRPr lang="en-NZ" dirty="0"/>
          </a:p>
        </p:txBody>
      </p:sp>
      <p:pic>
        <p:nvPicPr>
          <p:cNvPr id="4" name="Android Emulator - Nexus_5X_API_24_5554 24_06_2018 7_06_04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1200" y="0"/>
            <a:ext cx="3860800" cy="6858000"/>
          </a:xfrm>
          <a:prstGeom prst="rect">
            <a:avLst/>
          </a:prstGeom>
        </p:spPr>
      </p:pic>
      <p:pic>
        <p:nvPicPr>
          <p:cNvPr id="6" name="Picture 5"/>
          <p:cNvPicPr>
            <a:picLocks noChangeAspect="1"/>
          </p:cNvPicPr>
          <p:nvPr/>
        </p:nvPicPr>
        <p:blipFill>
          <a:blip r:embed="rId5"/>
          <a:stretch>
            <a:fillRect/>
          </a:stretch>
        </p:blipFill>
        <p:spPr>
          <a:xfrm>
            <a:off x="1311876" y="2658273"/>
            <a:ext cx="5974709" cy="3869982"/>
          </a:xfrm>
          <a:prstGeom prst="rect">
            <a:avLst/>
          </a:prstGeom>
        </p:spPr>
      </p:pic>
    </p:spTree>
    <p:extLst>
      <p:ext uri="{BB962C8B-B14F-4D97-AF65-F5344CB8AC3E}">
        <p14:creationId xmlns:p14="http://schemas.microsoft.com/office/powerpoint/2010/main" val="41750437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12. Display a maze</a:t>
            </a:r>
            <a:endParaRPr lang="en-NZ" dirty="0"/>
          </a:p>
        </p:txBody>
      </p:sp>
      <p:pic>
        <p:nvPicPr>
          <p:cNvPr id="6" name="Picture 5"/>
          <p:cNvPicPr>
            <a:picLocks noChangeAspect="1"/>
          </p:cNvPicPr>
          <p:nvPr/>
        </p:nvPicPr>
        <p:blipFill>
          <a:blip r:embed="rId2"/>
          <a:stretch>
            <a:fillRect/>
          </a:stretch>
        </p:blipFill>
        <p:spPr>
          <a:xfrm>
            <a:off x="8238224" y="457457"/>
            <a:ext cx="3590925" cy="5695950"/>
          </a:xfrm>
          <a:prstGeom prst="rect">
            <a:avLst/>
          </a:prstGeom>
        </p:spPr>
      </p:pic>
      <p:pic>
        <p:nvPicPr>
          <p:cNvPr id="7" name="Picture 6"/>
          <p:cNvPicPr>
            <a:picLocks noChangeAspect="1"/>
          </p:cNvPicPr>
          <p:nvPr/>
        </p:nvPicPr>
        <p:blipFill>
          <a:blip r:embed="rId3"/>
          <a:stretch>
            <a:fillRect/>
          </a:stretch>
        </p:blipFill>
        <p:spPr>
          <a:xfrm>
            <a:off x="1311876" y="2658273"/>
            <a:ext cx="5974709" cy="3869982"/>
          </a:xfrm>
          <a:prstGeom prst="rect">
            <a:avLst/>
          </a:prstGeom>
        </p:spPr>
      </p:pic>
    </p:spTree>
    <p:extLst>
      <p:ext uri="{BB962C8B-B14F-4D97-AF65-F5344CB8AC3E}">
        <p14:creationId xmlns:p14="http://schemas.microsoft.com/office/powerpoint/2010/main" val="1472732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13. Draw the walls</a:t>
            </a:r>
            <a:endParaRPr lang="en-NZ" dirty="0"/>
          </a:p>
        </p:txBody>
      </p:sp>
      <p:pic>
        <p:nvPicPr>
          <p:cNvPr id="6" name="Picture 5"/>
          <p:cNvPicPr>
            <a:picLocks noChangeAspect="1"/>
          </p:cNvPicPr>
          <p:nvPr/>
        </p:nvPicPr>
        <p:blipFill>
          <a:blip r:embed="rId2"/>
          <a:stretch>
            <a:fillRect/>
          </a:stretch>
        </p:blipFill>
        <p:spPr>
          <a:xfrm>
            <a:off x="1278925" y="2658273"/>
            <a:ext cx="5974709" cy="3869982"/>
          </a:xfrm>
          <a:prstGeom prst="rect">
            <a:avLst/>
          </a:prstGeom>
        </p:spPr>
      </p:pic>
      <p:pic>
        <p:nvPicPr>
          <p:cNvPr id="7" name="Picture 6"/>
          <p:cNvPicPr>
            <a:picLocks noChangeAspect="1"/>
          </p:cNvPicPr>
          <p:nvPr/>
        </p:nvPicPr>
        <p:blipFill>
          <a:blip r:embed="rId3"/>
          <a:stretch>
            <a:fillRect/>
          </a:stretch>
        </p:blipFill>
        <p:spPr>
          <a:xfrm>
            <a:off x="8238224" y="457457"/>
            <a:ext cx="3590925" cy="5695950"/>
          </a:xfrm>
          <a:prstGeom prst="rect">
            <a:avLst/>
          </a:prstGeom>
        </p:spPr>
      </p:pic>
    </p:spTree>
    <p:extLst>
      <p:ext uri="{BB962C8B-B14F-4D97-AF65-F5344CB8AC3E}">
        <p14:creationId xmlns:p14="http://schemas.microsoft.com/office/powerpoint/2010/main" val="2696964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14. Dialogue if Minotaur kills Theseus</a:t>
            </a:r>
            <a:endParaRPr lang="en-NZ" dirty="0"/>
          </a:p>
        </p:txBody>
      </p:sp>
      <p:pic>
        <p:nvPicPr>
          <p:cNvPr id="5" name="Picture 4"/>
          <p:cNvPicPr>
            <a:picLocks noChangeAspect="1"/>
          </p:cNvPicPr>
          <p:nvPr/>
        </p:nvPicPr>
        <p:blipFill>
          <a:blip r:embed="rId4"/>
          <a:stretch>
            <a:fillRect/>
          </a:stretch>
        </p:blipFill>
        <p:spPr>
          <a:xfrm>
            <a:off x="653221" y="2711116"/>
            <a:ext cx="4627965" cy="2508333"/>
          </a:xfrm>
          <a:prstGeom prst="rect">
            <a:avLst/>
          </a:prstGeom>
        </p:spPr>
      </p:pic>
      <p:pic>
        <p:nvPicPr>
          <p:cNvPr id="6" name="Picture 5"/>
          <p:cNvPicPr>
            <a:picLocks noChangeAspect="1"/>
          </p:cNvPicPr>
          <p:nvPr/>
        </p:nvPicPr>
        <p:blipFill>
          <a:blip r:embed="rId5"/>
          <a:stretch>
            <a:fillRect/>
          </a:stretch>
        </p:blipFill>
        <p:spPr>
          <a:xfrm>
            <a:off x="3286782" y="4482165"/>
            <a:ext cx="4870283" cy="1474567"/>
          </a:xfrm>
          <a:prstGeom prst="rect">
            <a:avLst/>
          </a:prstGeom>
        </p:spPr>
      </p:pic>
      <p:pic>
        <p:nvPicPr>
          <p:cNvPr id="7" name="Android Emulator - Nexus_5X_API_24_5554 25_06_2018 12_47_38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31200" y="0"/>
            <a:ext cx="3860800" cy="6858000"/>
          </a:xfrm>
          <a:prstGeom prst="rect">
            <a:avLst/>
          </a:prstGeom>
        </p:spPr>
      </p:pic>
    </p:spTree>
    <p:extLst>
      <p:ext uri="{BB962C8B-B14F-4D97-AF65-F5344CB8AC3E}">
        <p14:creationId xmlns:p14="http://schemas.microsoft.com/office/powerpoint/2010/main" val="2413632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15. Dialogue if Theseus wins/escapes</a:t>
            </a:r>
          </a:p>
          <a:p>
            <a:pPr marL="0" indent="0">
              <a:buNone/>
            </a:pPr>
            <a:endParaRPr lang="en-NZ" dirty="0"/>
          </a:p>
        </p:txBody>
      </p:sp>
      <p:pic>
        <p:nvPicPr>
          <p:cNvPr id="5" name="Picture 4"/>
          <p:cNvPicPr>
            <a:picLocks noChangeAspect="1"/>
          </p:cNvPicPr>
          <p:nvPr/>
        </p:nvPicPr>
        <p:blipFill>
          <a:blip r:embed="rId4"/>
          <a:stretch>
            <a:fillRect/>
          </a:stretch>
        </p:blipFill>
        <p:spPr>
          <a:xfrm>
            <a:off x="344905" y="2472240"/>
            <a:ext cx="4330591" cy="2597066"/>
          </a:xfrm>
          <a:prstGeom prst="rect">
            <a:avLst/>
          </a:prstGeom>
        </p:spPr>
      </p:pic>
      <p:pic>
        <p:nvPicPr>
          <p:cNvPr id="6" name="Picture 5"/>
          <p:cNvPicPr>
            <a:picLocks noChangeAspect="1"/>
          </p:cNvPicPr>
          <p:nvPr/>
        </p:nvPicPr>
        <p:blipFill>
          <a:blip r:embed="rId5"/>
          <a:stretch>
            <a:fillRect/>
          </a:stretch>
        </p:blipFill>
        <p:spPr>
          <a:xfrm>
            <a:off x="3000625" y="4222050"/>
            <a:ext cx="5324475" cy="1381125"/>
          </a:xfrm>
          <a:prstGeom prst="rect">
            <a:avLst/>
          </a:prstGeom>
        </p:spPr>
      </p:pic>
      <p:pic>
        <p:nvPicPr>
          <p:cNvPr id="7" name="Android Emulator - Nexus_5X_API_24_5554 25_06_2018 12_48_20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25100" y="0"/>
            <a:ext cx="3860800" cy="6858000"/>
          </a:xfrm>
          <a:prstGeom prst="rect">
            <a:avLst/>
          </a:prstGeom>
        </p:spPr>
      </p:pic>
    </p:spTree>
    <p:extLst>
      <p:ext uri="{BB962C8B-B14F-4D97-AF65-F5344CB8AC3E}">
        <p14:creationId xmlns:p14="http://schemas.microsoft.com/office/powerpoint/2010/main" val="2758750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16. Display move count</a:t>
            </a:r>
            <a:endParaRPr lang="en-NZ" dirty="0"/>
          </a:p>
        </p:txBody>
      </p:sp>
      <p:pic>
        <p:nvPicPr>
          <p:cNvPr id="6" name="Android Emulator - Nexus_5X_API_24_5554 25_06_2018 12_49_19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1200" y="0"/>
            <a:ext cx="3860800" cy="6858000"/>
          </a:xfrm>
          <a:prstGeom prst="rect">
            <a:avLst/>
          </a:prstGeom>
        </p:spPr>
      </p:pic>
      <p:pic>
        <p:nvPicPr>
          <p:cNvPr id="7" name="Picture 6"/>
          <p:cNvPicPr>
            <a:picLocks noChangeAspect="1"/>
          </p:cNvPicPr>
          <p:nvPr/>
        </p:nvPicPr>
        <p:blipFill>
          <a:blip r:embed="rId5"/>
          <a:stretch>
            <a:fillRect/>
          </a:stretch>
        </p:blipFill>
        <p:spPr>
          <a:xfrm>
            <a:off x="2063192" y="2658273"/>
            <a:ext cx="3419475" cy="3543300"/>
          </a:xfrm>
          <a:prstGeom prst="rect">
            <a:avLst/>
          </a:prstGeom>
        </p:spPr>
      </p:pic>
      <p:cxnSp>
        <p:nvCxnSpPr>
          <p:cNvPr id="9" name="Straight Arrow Connector 8"/>
          <p:cNvCxnSpPr/>
          <p:nvPr/>
        </p:nvCxnSpPr>
        <p:spPr>
          <a:xfrm>
            <a:off x="815546" y="5466345"/>
            <a:ext cx="1556951" cy="3660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1149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17. Display dialogue with options after Theseus is killed</a:t>
            </a:r>
            <a:endParaRPr lang="en-NZ" dirty="0"/>
          </a:p>
        </p:txBody>
      </p:sp>
      <p:pic>
        <p:nvPicPr>
          <p:cNvPr id="5" name="Picture 4"/>
          <p:cNvPicPr>
            <a:picLocks noChangeAspect="1"/>
          </p:cNvPicPr>
          <p:nvPr/>
        </p:nvPicPr>
        <p:blipFill>
          <a:blip r:embed="rId4"/>
          <a:stretch>
            <a:fillRect/>
          </a:stretch>
        </p:blipFill>
        <p:spPr>
          <a:xfrm>
            <a:off x="344905" y="2472240"/>
            <a:ext cx="4330591" cy="2597066"/>
          </a:xfrm>
          <a:prstGeom prst="rect">
            <a:avLst/>
          </a:prstGeom>
        </p:spPr>
      </p:pic>
      <p:pic>
        <p:nvPicPr>
          <p:cNvPr id="6" name="Picture 5"/>
          <p:cNvPicPr>
            <a:picLocks noChangeAspect="1"/>
          </p:cNvPicPr>
          <p:nvPr/>
        </p:nvPicPr>
        <p:blipFill>
          <a:blip r:embed="rId5"/>
          <a:stretch>
            <a:fillRect/>
          </a:stretch>
        </p:blipFill>
        <p:spPr>
          <a:xfrm>
            <a:off x="3000625" y="4222050"/>
            <a:ext cx="5324475" cy="1381125"/>
          </a:xfrm>
          <a:prstGeom prst="rect">
            <a:avLst/>
          </a:prstGeom>
        </p:spPr>
      </p:pic>
      <p:pic>
        <p:nvPicPr>
          <p:cNvPr id="8" name="Android Emulator - Nexus_5X_API_24_5554 25_06_2018 12_52_55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25100" y="0"/>
            <a:ext cx="3860800" cy="6858000"/>
          </a:xfrm>
          <a:prstGeom prst="rect">
            <a:avLst/>
          </a:prstGeom>
        </p:spPr>
      </p:pic>
    </p:spTree>
    <p:extLst>
      <p:ext uri="{BB962C8B-B14F-4D97-AF65-F5344CB8AC3E}">
        <p14:creationId xmlns:p14="http://schemas.microsoft.com/office/powerpoint/2010/main" val="30502232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a:xfrm>
            <a:off x="897924" y="2015732"/>
            <a:ext cx="10156930" cy="3450613"/>
          </a:xfrm>
        </p:spPr>
        <p:txBody>
          <a:bodyPr/>
          <a:lstStyle/>
          <a:p>
            <a:pPr marL="0" indent="0">
              <a:buNone/>
            </a:pPr>
            <a:r>
              <a:rPr lang="en-NZ" dirty="0" smtClean="0"/>
              <a:t>18. Display dialogue with options after Theseus exits successfully</a:t>
            </a:r>
            <a:endParaRPr lang="en-NZ" dirty="0"/>
          </a:p>
        </p:txBody>
      </p:sp>
      <p:pic>
        <p:nvPicPr>
          <p:cNvPr id="5" name="Picture 4"/>
          <p:cNvPicPr>
            <a:picLocks noChangeAspect="1"/>
          </p:cNvPicPr>
          <p:nvPr/>
        </p:nvPicPr>
        <p:blipFill>
          <a:blip r:embed="rId4"/>
          <a:stretch>
            <a:fillRect/>
          </a:stretch>
        </p:blipFill>
        <p:spPr>
          <a:xfrm>
            <a:off x="344905" y="2472240"/>
            <a:ext cx="4330591" cy="2597066"/>
          </a:xfrm>
          <a:prstGeom prst="rect">
            <a:avLst/>
          </a:prstGeom>
        </p:spPr>
      </p:pic>
      <p:pic>
        <p:nvPicPr>
          <p:cNvPr id="6" name="Picture 5"/>
          <p:cNvPicPr>
            <a:picLocks noChangeAspect="1"/>
          </p:cNvPicPr>
          <p:nvPr/>
        </p:nvPicPr>
        <p:blipFill>
          <a:blip r:embed="rId5"/>
          <a:stretch>
            <a:fillRect/>
          </a:stretch>
        </p:blipFill>
        <p:spPr>
          <a:xfrm>
            <a:off x="3000625" y="4222050"/>
            <a:ext cx="5324475" cy="1381125"/>
          </a:xfrm>
          <a:prstGeom prst="rect">
            <a:avLst/>
          </a:prstGeom>
        </p:spPr>
      </p:pic>
      <p:pic>
        <p:nvPicPr>
          <p:cNvPr id="7" name="Android Emulator - Nexus_5X_API_24_5554 25_06_2018 12_51_59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14400" y="0"/>
            <a:ext cx="3860800" cy="6858000"/>
          </a:xfrm>
          <a:prstGeom prst="rect">
            <a:avLst/>
          </a:prstGeom>
        </p:spPr>
      </p:pic>
    </p:spTree>
    <p:extLst>
      <p:ext uri="{BB962C8B-B14F-4D97-AF65-F5344CB8AC3E}">
        <p14:creationId xmlns:p14="http://schemas.microsoft.com/office/powerpoint/2010/main" val="35961536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2. Button </a:t>
            </a:r>
            <a:r>
              <a:rPr lang="en-NZ" dirty="0"/>
              <a:t>for saving a level</a:t>
            </a:r>
          </a:p>
          <a:p>
            <a:pPr marL="0" indent="0">
              <a:buNone/>
            </a:pPr>
            <a:endParaRPr lang="en-NZ" dirty="0"/>
          </a:p>
        </p:txBody>
      </p:sp>
      <p:pic>
        <p:nvPicPr>
          <p:cNvPr id="4" name="Picture 3"/>
          <p:cNvPicPr>
            <a:picLocks noChangeAspect="1"/>
          </p:cNvPicPr>
          <p:nvPr/>
        </p:nvPicPr>
        <p:blipFill>
          <a:blip r:embed="rId2"/>
          <a:stretch>
            <a:fillRect/>
          </a:stretch>
        </p:blipFill>
        <p:spPr>
          <a:xfrm>
            <a:off x="7180849" y="2211023"/>
            <a:ext cx="4345241" cy="3060029"/>
          </a:xfrm>
          <a:prstGeom prst="rect">
            <a:avLst/>
          </a:prstGeom>
        </p:spPr>
      </p:pic>
      <p:cxnSp>
        <p:nvCxnSpPr>
          <p:cNvPr id="6" name="Straight Arrow Connector 5"/>
          <p:cNvCxnSpPr/>
          <p:nvPr/>
        </p:nvCxnSpPr>
        <p:spPr>
          <a:xfrm>
            <a:off x="4892842" y="2406316"/>
            <a:ext cx="2759242" cy="13347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920674" y="2751779"/>
            <a:ext cx="4410075" cy="3105150"/>
          </a:xfrm>
          <a:prstGeom prst="rect">
            <a:avLst/>
          </a:prstGeom>
        </p:spPr>
      </p:pic>
    </p:spTree>
    <p:extLst>
      <p:ext uri="{BB962C8B-B14F-4D97-AF65-F5344CB8AC3E}">
        <p14:creationId xmlns:p14="http://schemas.microsoft.com/office/powerpoint/2010/main" val="1896659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19. Play a happy noise after Theseus exist successfully</a:t>
            </a:r>
            <a:endParaRPr lang="en-NZ" dirty="0"/>
          </a:p>
        </p:txBody>
      </p:sp>
      <p:pic>
        <p:nvPicPr>
          <p:cNvPr id="6" name="Picture 5"/>
          <p:cNvPicPr>
            <a:picLocks noChangeAspect="1"/>
          </p:cNvPicPr>
          <p:nvPr/>
        </p:nvPicPr>
        <p:blipFill>
          <a:blip r:embed="rId4"/>
          <a:stretch>
            <a:fillRect/>
          </a:stretch>
        </p:blipFill>
        <p:spPr>
          <a:xfrm>
            <a:off x="2065421" y="3277352"/>
            <a:ext cx="5334000" cy="1362075"/>
          </a:xfrm>
          <a:prstGeom prst="rect">
            <a:avLst/>
          </a:prstGeom>
        </p:spPr>
      </p:pic>
      <p:pic>
        <p:nvPicPr>
          <p:cNvPr id="7" name="Android Emulator - Nexus_5X_API_24_5554 25_06_2018 12_52_55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25100" y="0"/>
            <a:ext cx="3860800" cy="6858000"/>
          </a:xfrm>
          <a:prstGeom prst="rect">
            <a:avLst/>
          </a:prstGeom>
        </p:spPr>
      </p:pic>
    </p:spTree>
    <p:extLst>
      <p:ext uri="{BB962C8B-B14F-4D97-AF65-F5344CB8AC3E}">
        <p14:creationId xmlns:p14="http://schemas.microsoft.com/office/powerpoint/2010/main" val="21039517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a:t>
            </a:r>
          </a:p>
        </p:txBody>
      </p:sp>
      <p:sp>
        <p:nvSpPr>
          <p:cNvPr id="3" name="Content Placeholder 2"/>
          <p:cNvSpPr>
            <a:spLocks noGrp="1"/>
          </p:cNvSpPr>
          <p:nvPr>
            <p:ph idx="1"/>
          </p:nvPr>
        </p:nvSpPr>
        <p:spPr/>
        <p:txBody>
          <a:bodyPr/>
          <a:lstStyle/>
          <a:p>
            <a:pPr marL="0" indent="0">
              <a:buNone/>
            </a:pPr>
            <a:r>
              <a:rPr lang="en-NZ" dirty="0" smtClean="0"/>
              <a:t>20. Play a sad noise after Theseus has been killed</a:t>
            </a:r>
            <a:endParaRPr lang="en-NZ" dirty="0"/>
          </a:p>
        </p:txBody>
      </p:sp>
      <p:pic>
        <p:nvPicPr>
          <p:cNvPr id="5" name="Picture 4"/>
          <p:cNvPicPr>
            <a:picLocks noChangeAspect="1"/>
          </p:cNvPicPr>
          <p:nvPr/>
        </p:nvPicPr>
        <p:blipFill>
          <a:blip r:embed="rId4"/>
          <a:stretch>
            <a:fillRect/>
          </a:stretch>
        </p:blipFill>
        <p:spPr>
          <a:xfrm>
            <a:off x="2242136" y="3202154"/>
            <a:ext cx="5381625" cy="1704975"/>
          </a:xfrm>
          <a:prstGeom prst="rect">
            <a:avLst/>
          </a:prstGeom>
        </p:spPr>
      </p:pic>
      <p:pic>
        <p:nvPicPr>
          <p:cNvPr id="6" name="Android Emulator - Nexus_5X_API_24_5554 25_06_2018 12_52_55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25100" y="0"/>
            <a:ext cx="3860800" cy="6858000"/>
          </a:xfrm>
          <a:prstGeom prst="rect">
            <a:avLst/>
          </a:prstGeom>
        </p:spPr>
      </p:pic>
    </p:spTree>
    <p:extLst>
      <p:ext uri="{BB962C8B-B14F-4D97-AF65-F5344CB8AC3E}">
        <p14:creationId xmlns:p14="http://schemas.microsoft.com/office/powerpoint/2010/main" val="22777985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a:t>
            </a:r>
            <a:r>
              <a:rPr lang="en-NZ" dirty="0" smtClean="0"/>
              <a:t>View - Controller</a:t>
            </a:r>
            <a:endParaRPr lang="en-NZ" dirty="0"/>
          </a:p>
        </p:txBody>
      </p:sp>
      <p:pic>
        <p:nvPicPr>
          <p:cNvPr id="4" name="Picture 3"/>
          <p:cNvPicPr>
            <a:picLocks noChangeAspect="1"/>
          </p:cNvPicPr>
          <p:nvPr/>
        </p:nvPicPr>
        <p:blipFill>
          <a:blip r:embed="rId2"/>
          <a:stretch>
            <a:fillRect/>
          </a:stretch>
        </p:blipFill>
        <p:spPr>
          <a:xfrm>
            <a:off x="7061284" y="395479"/>
            <a:ext cx="3746694" cy="4622382"/>
          </a:xfrm>
          <a:prstGeom prst="rect">
            <a:avLst/>
          </a:prstGeom>
        </p:spPr>
      </p:pic>
      <p:pic>
        <p:nvPicPr>
          <p:cNvPr id="5" name="Picture 4"/>
          <p:cNvPicPr>
            <a:picLocks noChangeAspect="1"/>
          </p:cNvPicPr>
          <p:nvPr/>
        </p:nvPicPr>
        <p:blipFill>
          <a:blip r:embed="rId3"/>
          <a:stretch>
            <a:fillRect/>
          </a:stretch>
        </p:blipFill>
        <p:spPr>
          <a:xfrm>
            <a:off x="7061284" y="5017861"/>
            <a:ext cx="3623533" cy="1728603"/>
          </a:xfrm>
          <a:prstGeom prst="rect">
            <a:avLst/>
          </a:prstGeom>
        </p:spPr>
      </p:pic>
      <p:pic>
        <p:nvPicPr>
          <p:cNvPr id="6" name="Picture 5"/>
          <p:cNvPicPr>
            <a:picLocks noChangeAspect="1"/>
          </p:cNvPicPr>
          <p:nvPr/>
        </p:nvPicPr>
        <p:blipFill>
          <a:blip r:embed="rId4"/>
          <a:stretch>
            <a:fillRect/>
          </a:stretch>
        </p:blipFill>
        <p:spPr>
          <a:xfrm>
            <a:off x="431884" y="3205637"/>
            <a:ext cx="6629400" cy="2676525"/>
          </a:xfrm>
          <a:prstGeom prst="rect">
            <a:avLst/>
          </a:prstGeom>
        </p:spPr>
      </p:pic>
      <p:cxnSp>
        <p:nvCxnSpPr>
          <p:cNvPr id="8" name="Straight Arrow Connector 7"/>
          <p:cNvCxnSpPr/>
          <p:nvPr/>
        </p:nvCxnSpPr>
        <p:spPr>
          <a:xfrm>
            <a:off x="112295" y="5017861"/>
            <a:ext cx="802105" cy="6129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918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a:t>
            </a:r>
            <a:r>
              <a:rPr lang="en-NZ" dirty="0" smtClean="0"/>
              <a:t>View – Could Feature</a:t>
            </a:r>
            <a:endParaRPr lang="en-NZ" dirty="0"/>
          </a:p>
        </p:txBody>
      </p:sp>
      <p:sp>
        <p:nvSpPr>
          <p:cNvPr id="3" name="Content Placeholder 2"/>
          <p:cNvSpPr>
            <a:spLocks noGrp="1"/>
          </p:cNvSpPr>
          <p:nvPr>
            <p:ph idx="1"/>
          </p:nvPr>
        </p:nvSpPr>
        <p:spPr/>
        <p:txBody>
          <a:bodyPr/>
          <a:lstStyle/>
          <a:p>
            <a:pPr marL="0" indent="0">
              <a:buNone/>
            </a:pPr>
            <a:r>
              <a:rPr lang="en-NZ" dirty="0" smtClean="0"/>
              <a:t>1. Splash Screen – </a:t>
            </a:r>
            <a:r>
              <a:rPr lang="en-NZ" smtClean="0"/>
              <a:t>play gif</a:t>
            </a:r>
            <a:endParaRPr lang="en-NZ" dirty="0"/>
          </a:p>
        </p:txBody>
      </p:sp>
      <p:pic>
        <p:nvPicPr>
          <p:cNvPr id="4" name="Picture 3"/>
          <p:cNvPicPr>
            <a:picLocks noChangeAspect="1"/>
          </p:cNvPicPr>
          <p:nvPr/>
        </p:nvPicPr>
        <p:blipFill>
          <a:blip r:embed="rId4"/>
          <a:stretch>
            <a:fillRect/>
          </a:stretch>
        </p:blipFill>
        <p:spPr>
          <a:xfrm>
            <a:off x="1534696" y="2764336"/>
            <a:ext cx="4807618" cy="3631701"/>
          </a:xfrm>
          <a:prstGeom prst="rect">
            <a:avLst/>
          </a:prstGeom>
        </p:spPr>
      </p:pic>
      <p:pic>
        <p:nvPicPr>
          <p:cNvPr id="5" name="Android Emulator - Nexus_5X_API_24_5554 24_06_2018 8_11_55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31200" y="0"/>
            <a:ext cx="3860800" cy="6858000"/>
          </a:xfrm>
          <a:prstGeom prst="rect">
            <a:avLst/>
          </a:prstGeom>
        </p:spPr>
      </p:pic>
    </p:spTree>
    <p:extLst>
      <p:ext uri="{BB962C8B-B14F-4D97-AF65-F5344CB8AC3E}">
        <p14:creationId xmlns:p14="http://schemas.microsoft.com/office/powerpoint/2010/main" val="11976770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 – Could Feature</a:t>
            </a:r>
          </a:p>
        </p:txBody>
      </p:sp>
      <p:sp>
        <p:nvSpPr>
          <p:cNvPr id="3" name="Content Placeholder 2"/>
          <p:cNvSpPr>
            <a:spLocks noGrp="1"/>
          </p:cNvSpPr>
          <p:nvPr>
            <p:ph idx="1"/>
          </p:nvPr>
        </p:nvSpPr>
        <p:spPr/>
        <p:txBody>
          <a:bodyPr/>
          <a:lstStyle/>
          <a:p>
            <a:pPr marL="0" indent="0">
              <a:buNone/>
            </a:pPr>
            <a:r>
              <a:rPr lang="en-NZ" dirty="0" smtClean="0"/>
              <a:t>2. Reset button</a:t>
            </a:r>
            <a:endParaRPr lang="en-NZ" dirty="0"/>
          </a:p>
        </p:txBody>
      </p:sp>
      <p:pic>
        <p:nvPicPr>
          <p:cNvPr id="5" name="Picture 4"/>
          <p:cNvPicPr>
            <a:picLocks noChangeAspect="1"/>
          </p:cNvPicPr>
          <p:nvPr/>
        </p:nvPicPr>
        <p:blipFill>
          <a:blip r:embed="rId4"/>
          <a:stretch>
            <a:fillRect/>
          </a:stretch>
        </p:blipFill>
        <p:spPr>
          <a:xfrm>
            <a:off x="2668003" y="3102863"/>
            <a:ext cx="3390900" cy="1276350"/>
          </a:xfrm>
          <a:prstGeom prst="rect">
            <a:avLst/>
          </a:prstGeom>
        </p:spPr>
      </p:pic>
      <p:pic>
        <p:nvPicPr>
          <p:cNvPr id="6" name="Android Emulator - Nexus_5X_API_24_5554 25_06_2018 12_52_55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25100" y="0"/>
            <a:ext cx="3860800" cy="6858000"/>
          </a:xfrm>
          <a:prstGeom prst="rect">
            <a:avLst/>
          </a:prstGeom>
        </p:spPr>
      </p:pic>
    </p:spTree>
    <p:extLst>
      <p:ext uri="{BB962C8B-B14F-4D97-AF65-F5344CB8AC3E}">
        <p14:creationId xmlns:p14="http://schemas.microsoft.com/office/powerpoint/2010/main" val="3259583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 – Could Feature</a:t>
            </a:r>
          </a:p>
        </p:txBody>
      </p:sp>
      <p:sp>
        <p:nvSpPr>
          <p:cNvPr id="3" name="Content Placeholder 2"/>
          <p:cNvSpPr>
            <a:spLocks noGrp="1"/>
          </p:cNvSpPr>
          <p:nvPr>
            <p:ph idx="1"/>
          </p:nvPr>
        </p:nvSpPr>
        <p:spPr/>
        <p:txBody>
          <a:bodyPr/>
          <a:lstStyle/>
          <a:p>
            <a:pPr marL="0" indent="0">
              <a:buNone/>
            </a:pPr>
            <a:r>
              <a:rPr lang="en-NZ" dirty="0" smtClean="0"/>
              <a:t>3. Load menu</a:t>
            </a:r>
            <a:endParaRPr lang="en-NZ" dirty="0"/>
          </a:p>
        </p:txBody>
      </p:sp>
      <p:pic>
        <p:nvPicPr>
          <p:cNvPr id="4" name="Picture 3"/>
          <p:cNvPicPr>
            <a:picLocks noChangeAspect="1"/>
          </p:cNvPicPr>
          <p:nvPr/>
        </p:nvPicPr>
        <p:blipFill>
          <a:blip r:embed="rId2"/>
          <a:stretch>
            <a:fillRect/>
          </a:stretch>
        </p:blipFill>
        <p:spPr>
          <a:xfrm>
            <a:off x="9184607" y="2493263"/>
            <a:ext cx="1619250" cy="1247775"/>
          </a:xfrm>
          <a:prstGeom prst="rect">
            <a:avLst/>
          </a:prstGeom>
        </p:spPr>
      </p:pic>
      <p:pic>
        <p:nvPicPr>
          <p:cNvPr id="5" name="Picture 4"/>
          <p:cNvPicPr>
            <a:picLocks noChangeAspect="1"/>
          </p:cNvPicPr>
          <p:nvPr/>
        </p:nvPicPr>
        <p:blipFill>
          <a:blip r:embed="rId3"/>
          <a:stretch>
            <a:fillRect/>
          </a:stretch>
        </p:blipFill>
        <p:spPr>
          <a:xfrm>
            <a:off x="2126581" y="2743200"/>
            <a:ext cx="4952443" cy="3932822"/>
          </a:xfrm>
          <a:prstGeom prst="rect">
            <a:avLst/>
          </a:prstGeom>
        </p:spPr>
      </p:pic>
    </p:spTree>
    <p:extLst>
      <p:ext uri="{BB962C8B-B14F-4D97-AF65-F5344CB8AC3E}">
        <p14:creationId xmlns:p14="http://schemas.microsoft.com/office/powerpoint/2010/main" val="3101354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 – Could Feature</a:t>
            </a:r>
          </a:p>
        </p:txBody>
      </p:sp>
      <p:sp>
        <p:nvSpPr>
          <p:cNvPr id="3" name="Content Placeholder 2"/>
          <p:cNvSpPr>
            <a:spLocks noGrp="1"/>
          </p:cNvSpPr>
          <p:nvPr>
            <p:ph idx="1"/>
          </p:nvPr>
        </p:nvSpPr>
        <p:spPr/>
        <p:txBody>
          <a:bodyPr/>
          <a:lstStyle/>
          <a:p>
            <a:pPr marL="0" indent="0">
              <a:buNone/>
            </a:pPr>
            <a:r>
              <a:rPr lang="en-NZ" dirty="0" smtClean="0"/>
              <a:t>4. Exit image</a:t>
            </a:r>
            <a:endParaRPr lang="en-NZ" dirty="0"/>
          </a:p>
        </p:txBody>
      </p:sp>
      <p:pic>
        <p:nvPicPr>
          <p:cNvPr id="5" name="Picture 4"/>
          <p:cNvPicPr>
            <a:picLocks noChangeAspect="1"/>
          </p:cNvPicPr>
          <p:nvPr/>
        </p:nvPicPr>
        <p:blipFill>
          <a:blip r:embed="rId2"/>
          <a:stretch>
            <a:fillRect/>
          </a:stretch>
        </p:blipFill>
        <p:spPr>
          <a:xfrm>
            <a:off x="1406029" y="3785152"/>
            <a:ext cx="6162675" cy="1276350"/>
          </a:xfrm>
          <a:prstGeom prst="rect">
            <a:avLst/>
          </a:prstGeom>
        </p:spPr>
      </p:pic>
      <p:pic>
        <p:nvPicPr>
          <p:cNvPr id="6" name="Picture 5"/>
          <p:cNvPicPr>
            <a:picLocks noChangeAspect="1"/>
          </p:cNvPicPr>
          <p:nvPr/>
        </p:nvPicPr>
        <p:blipFill>
          <a:blip r:embed="rId3"/>
          <a:stretch>
            <a:fillRect/>
          </a:stretch>
        </p:blipFill>
        <p:spPr>
          <a:xfrm>
            <a:off x="8601075" y="574460"/>
            <a:ext cx="3590925" cy="5610225"/>
          </a:xfrm>
          <a:prstGeom prst="rect">
            <a:avLst/>
          </a:prstGeom>
        </p:spPr>
      </p:pic>
    </p:spTree>
    <p:extLst>
      <p:ext uri="{BB962C8B-B14F-4D97-AF65-F5344CB8AC3E}">
        <p14:creationId xmlns:p14="http://schemas.microsoft.com/office/powerpoint/2010/main" val="1420433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 – Could Feature</a:t>
            </a:r>
          </a:p>
        </p:txBody>
      </p:sp>
      <p:sp>
        <p:nvSpPr>
          <p:cNvPr id="3" name="Content Placeholder 2"/>
          <p:cNvSpPr>
            <a:spLocks noGrp="1"/>
          </p:cNvSpPr>
          <p:nvPr>
            <p:ph idx="1"/>
          </p:nvPr>
        </p:nvSpPr>
        <p:spPr/>
        <p:txBody>
          <a:bodyPr/>
          <a:lstStyle/>
          <a:p>
            <a:pPr marL="0" indent="0">
              <a:buNone/>
            </a:pPr>
            <a:r>
              <a:rPr lang="en-NZ" dirty="0" smtClean="0"/>
              <a:t>5. Exit button</a:t>
            </a:r>
            <a:endParaRPr lang="en-NZ" dirty="0"/>
          </a:p>
        </p:txBody>
      </p:sp>
      <p:pic>
        <p:nvPicPr>
          <p:cNvPr id="5" name="Picture 4"/>
          <p:cNvPicPr>
            <a:picLocks noChangeAspect="1"/>
          </p:cNvPicPr>
          <p:nvPr/>
        </p:nvPicPr>
        <p:blipFill>
          <a:blip r:embed="rId4"/>
          <a:stretch>
            <a:fillRect/>
          </a:stretch>
        </p:blipFill>
        <p:spPr>
          <a:xfrm>
            <a:off x="1412379" y="2676023"/>
            <a:ext cx="5781675" cy="3486150"/>
          </a:xfrm>
          <a:prstGeom prst="rect">
            <a:avLst/>
          </a:prstGeom>
        </p:spPr>
      </p:pic>
      <p:pic>
        <p:nvPicPr>
          <p:cNvPr id="6" name="Android Emulator - Nexus_5X_API_24_5554 25_06_2018 12_56_59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31200" y="0"/>
            <a:ext cx="3860800" cy="6858000"/>
          </a:xfrm>
          <a:prstGeom prst="rect">
            <a:avLst/>
          </a:prstGeom>
        </p:spPr>
      </p:pic>
    </p:spTree>
    <p:extLst>
      <p:ext uri="{BB962C8B-B14F-4D97-AF65-F5344CB8AC3E}">
        <p14:creationId xmlns:p14="http://schemas.microsoft.com/office/powerpoint/2010/main" val="16686883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Dynamic View – Could Feature</a:t>
            </a:r>
            <a:endParaRPr lang="en-NZ" dirty="0"/>
          </a:p>
        </p:txBody>
      </p:sp>
      <p:sp>
        <p:nvSpPr>
          <p:cNvPr id="3" name="Content Placeholder 2"/>
          <p:cNvSpPr>
            <a:spLocks noGrp="1"/>
          </p:cNvSpPr>
          <p:nvPr>
            <p:ph idx="1"/>
          </p:nvPr>
        </p:nvSpPr>
        <p:spPr/>
        <p:txBody>
          <a:bodyPr/>
          <a:lstStyle/>
          <a:p>
            <a:pPr marL="0" indent="0">
              <a:buNone/>
            </a:pPr>
            <a:r>
              <a:rPr lang="en-NZ" dirty="0" smtClean="0"/>
              <a:t>6. Changing view orientation</a:t>
            </a:r>
          </a:p>
          <a:p>
            <a:pPr marL="0" indent="0">
              <a:buNone/>
            </a:pPr>
            <a:r>
              <a:rPr lang="en-NZ" dirty="0" smtClean="0"/>
              <a:t>Maintain state</a:t>
            </a:r>
          </a:p>
        </p:txBody>
      </p:sp>
      <p:pic>
        <p:nvPicPr>
          <p:cNvPr id="4" name="Picture 3"/>
          <p:cNvPicPr>
            <a:picLocks noChangeAspect="1"/>
          </p:cNvPicPr>
          <p:nvPr/>
        </p:nvPicPr>
        <p:blipFill>
          <a:blip r:embed="rId2"/>
          <a:stretch>
            <a:fillRect/>
          </a:stretch>
        </p:blipFill>
        <p:spPr>
          <a:xfrm>
            <a:off x="7974999" y="22175"/>
            <a:ext cx="3524250" cy="5800725"/>
          </a:xfrm>
          <a:prstGeom prst="rect">
            <a:avLst/>
          </a:prstGeom>
        </p:spPr>
      </p:pic>
      <p:pic>
        <p:nvPicPr>
          <p:cNvPr id="5" name="Picture 4"/>
          <p:cNvPicPr>
            <a:picLocks noChangeAspect="1"/>
          </p:cNvPicPr>
          <p:nvPr/>
        </p:nvPicPr>
        <p:blipFill>
          <a:blip r:embed="rId3"/>
          <a:stretch>
            <a:fillRect/>
          </a:stretch>
        </p:blipFill>
        <p:spPr>
          <a:xfrm>
            <a:off x="1602073" y="3138873"/>
            <a:ext cx="6305550" cy="3562350"/>
          </a:xfrm>
          <a:prstGeom prst="rect">
            <a:avLst/>
          </a:prstGeom>
        </p:spPr>
      </p:pic>
    </p:spTree>
    <p:extLst>
      <p:ext uri="{BB962C8B-B14F-4D97-AF65-F5344CB8AC3E}">
        <p14:creationId xmlns:p14="http://schemas.microsoft.com/office/powerpoint/2010/main" val="1999505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Dynamic View – Could Feature</a:t>
            </a:r>
          </a:p>
        </p:txBody>
      </p:sp>
      <p:sp>
        <p:nvSpPr>
          <p:cNvPr id="3" name="Content Placeholder 2"/>
          <p:cNvSpPr>
            <a:spLocks noGrp="1"/>
          </p:cNvSpPr>
          <p:nvPr>
            <p:ph idx="1"/>
          </p:nvPr>
        </p:nvSpPr>
        <p:spPr/>
        <p:txBody>
          <a:bodyPr/>
          <a:lstStyle/>
          <a:p>
            <a:pPr marL="0" indent="0">
              <a:buNone/>
            </a:pPr>
            <a:r>
              <a:rPr lang="en-NZ" dirty="0"/>
              <a:t>6. Changing view orientation</a:t>
            </a:r>
          </a:p>
          <a:p>
            <a:pPr marL="0" indent="0">
              <a:buNone/>
            </a:pPr>
            <a:r>
              <a:rPr lang="en-NZ" dirty="0" smtClean="0"/>
              <a:t>Using the built in </a:t>
            </a:r>
            <a:r>
              <a:rPr lang="en-NZ" dirty="0" err="1" smtClean="0"/>
              <a:t>ViewModel</a:t>
            </a:r>
            <a:r>
              <a:rPr lang="en-NZ" dirty="0"/>
              <a:t> </a:t>
            </a:r>
            <a:r>
              <a:rPr lang="en-NZ" dirty="0" smtClean="0"/>
              <a:t>method, I was able to maintain game state from vertical to horizontal</a:t>
            </a:r>
            <a:endParaRPr lang="en-NZ" dirty="0"/>
          </a:p>
        </p:txBody>
      </p:sp>
      <p:pic>
        <p:nvPicPr>
          <p:cNvPr id="4" name="Picture 3"/>
          <p:cNvPicPr>
            <a:picLocks noChangeAspect="1"/>
          </p:cNvPicPr>
          <p:nvPr/>
        </p:nvPicPr>
        <p:blipFill>
          <a:blip r:embed="rId2"/>
          <a:stretch>
            <a:fillRect/>
          </a:stretch>
        </p:blipFill>
        <p:spPr>
          <a:xfrm>
            <a:off x="4676646" y="3170666"/>
            <a:ext cx="5705475" cy="3152775"/>
          </a:xfrm>
          <a:prstGeom prst="rect">
            <a:avLst/>
          </a:prstGeom>
        </p:spPr>
      </p:pic>
    </p:spTree>
    <p:extLst>
      <p:ext uri="{BB962C8B-B14F-4D97-AF65-F5344CB8AC3E}">
        <p14:creationId xmlns:p14="http://schemas.microsoft.com/office/powerpoint/2010/main" val="359684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a:t>3. Swipe–handling to move Theseus up</a:t>
            </a:r>
          </a:p>
        </p:txBody>
      </p:sp>
      <p:pic>
        <p:nvPicPr>
          <p:cNvPr id="5" name="Picture 4"/>
          <p:cNvPicPr>
            <a:picLocks noChangeAspect="1"/>
          </p:cNvPicPr>
          <p:nvPr/>
        </p:nvPicPr>
        <p:blipFill>
          <a:blip r:embed="rId4"/>
          <a:stretch>
            <a:fillRect/>
          </a:stretch>
        </p:blipFill>
        <p:spPr>
          <a:xfrm>
            <a:off x="205045" y="2516152"/>
            <a:ext cx="3564850" cy="3112171"/>
          </a:xfrm>
          <a:prstGeom prst="rect">
            <a:avLst/>
          </a:prstGeom>
        </p:spPr>
      </p:pic>
      <p:pic>
        <p:nvPicPr>
          <p:cNvPr id="6" name="Picture 5"/>
          <p:cNvPicPr>
            <a:picLocks noChangeAspect="1"/>
          </p:cNvPicPr>
          <p:nvPr/>
        </p:nvPicPr>
        <p:blipFill>
          <a:blip r:embed="rId5"/>
          <a:stretch>
            <a:fillRect/>
          </a:stretch>
        </p:blipFill>
        <p:spPr>
          <a:xfrm>
            <a:off x="172957" y="5701900"/>
            <a:ext cx="3629025" cy="866775"/>
          </a:xfrm>
          <a:prstGeom prst="rect">
            <a:avLst/>
          </a:prstGeom>
        </p:spPr>
      </p:pic>
      <p:pic>
        <p:nvPicPr>
          <p:cNvPr id="7" name="Picture 6"/>
          <p:cNvPicPr>
            <a:picLocks noChangeAspect="1"/>
          </p:cNvPicPr>
          <p:nvPr/>
        </p:nvPicPr>
        <p:blipFill>
          <a:blip r:embed="rId6"/>
          <a:stretch>
            <a:fillRect/>
          </a:stretch>
        </p:blipFill>
        <p:spPr>
          <a:xfrm>
            <a:off x="3801983" y="2516152"/>
            <a:ext cx="2887576" cy="3078725"/>
          </a:xfrm>
          <a:prstGeom prst="rect">
            <a:avLst/>
          </a:prstGeom>
        </p:spPr>
      </p:pic>
      <p:pic>
        <p:nvPicPr>
          <p:cNvPr id="8" name="Picture 7"/>
          <p:cNvPicPr>
            <a:picLocks noChangeAspect="1"/>
          </p:cNvPicPr>
          <p:nvPr/>
        </p:nvPicPr>
        <p:blipFill>
          <a:blip r:embed="rId7"/>
          <a:stretch>
            <a:fillRect/>
          </a:stretch>
        </p:blipFill>
        <p:spPr>
          <a:xfrm>
            <a:off x="3752012" y="5628323"/>
            <a:ext cx="2679031" cy="1011290"/>
          </a:xfrm>
          <a:prstGeom prst="rect">
            <a:avLst/>
          </a:prstGeom>
        </p:spPr>
      </p:pic>
      <p:pic>
        <p:nvPicPr>
          <p:cNvPr id="9" name="Android Emulator - Nexus_5X_API_24_5554 25_06_2018 12_30_13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31200" y="0"/>
            <a:ext cx="3860800" cy="6858000"/>
          </a:xfrm>
          <a:prstGeom prst="rect">
            <a:avLst/>
          </a:prstGeom>
        </p:spPr>
      </p:pic>
    </p:spTree>
    <p:extLst>
      <p:ext uri="{BB962C8B-B14F-4D97-AF65-F5344CB8AC3E}">
        <p14:creationId xmlns:p14="http://schemas.microsoft.com/office/powerpoint/2010/main" val="3914148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Grahams Model</a:t>
            </a:r>
            <a:endParaRPr lang="en-NZ" dirty="0"/>
          </a:p>
        </p:txBody>
      </p:sp>
      <p:sp>
        <p:nvSpPr>
          <p:cNvPr id="3" name="Content Placeholder 2"/>
          <p:cNvSpPr>
            <a:spLocks noGrp="1"/>
          </p:cNvSpPr>
          <p:nvPr>
            <p:ph idx="1"/>
          </p:nvPr>
        </p:nvSpPr>
        <p:spPr>
          <a:xfrm>
            <a:off x="1534696" y="2015732"/>
            <a:ext cx="5829932" cy="3450613"/>
          </a:xfrm>
        </p:spPr>
        <p:txBody>
          <a:bodyPr/>
          <a:lstStyle/>
          <a:p>
            <a:pPr marL="0" indent="0">
              <a:buNone/>
            </a:pPr>
            <a:r>
              <a:rPr lang="en-NZ" dirty="0" smtClean="0"/>
              <a:t>I created an adapter so that I could use Grahams model. Had to change the load functionality to load files</a:t>
            </a:r>
            <a:endParaRPr lang="en-NZ" dirty="0"/>
          </a:p>
        </p:txBody>
      </p:sp>
      <p:pic>
        <p:nvPicPr>
          <p:cNvPr id="4" name="Picture 3"/>
          <p:cNvPicPr>
            <a:picLocks noChangeAspect="1"/>
          </p:cNvPicPr>
          <p:nvPr/>
        </p:nvPicPr>
        <p:blipFill>
          <a:blip r:embed="rId4"/>
          <a:stretch>
            <a:fillRect/>
          </a:stretch>
        </p:blipFill>
        <p:spPr>
          <a:xfrm>
            <a:off x="1860020" y="3392023"/>
            <a:ext cx="3918894" cy="3194643"/>
          </a:xfrm>
          <a:prstGeom prst="rect">
            <a:avLst/>
          </a:prstGeom>
        </p:spPr>
      </p:pic>
      <p:pic>
        <p:nvPicPr>
          <p:cNvPr id="5" name="Android Emulator - Nexus_5X_API_27_x86_5554 25_06_2018 5_09_01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31200" y="0"/>
            <a:ext cx="3860800" cy="6858000"/>
          </a:xfrm>
          <a:prstGeom prst="rect">
            <a:avLst/>
          </a:prstGeom>
        </p:spPr>
      </p:pic>
    </p:spTree>
    <p:extLst>
      <p:ext uri="{BB962C8B-B14F-4D97-AF65-F5344CB8AC3E}">
        <p14:creationId xmlns:p14="http://schemas.microsoft.com/office/powerpoint/2010/main" val="26136446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Knowledge Point 1 - UML</a:t>
            </a:r>
            <a:endParaRPr lang="en-NZ" dirty="0"/>
          </a:p>
        </p:txBody>
      </p:sp>
      <p:sp>
        <p:nvSpPr>
          <p:cNvPr id="3" name="Content Placeholder 2"/>
          <p:cNvSpPr>
            <a:spLocks noGrp="1"/>
          </p:cNvSpPr>
          <p:nvPr>
            <p:ph idx="1"/>
          </p:nvPr>
        </p:nvSpPr>
        <p:spPr>
          <a:xfrm>
            <a:off x="1534696" y="2015732"/>
            <a:ext cx="3892981" cy="3450613"/>
          </a:xfrm>
        </p:spPr>
        <p:txBody>
          <a:bodyPr/>
          <a:lstStyle/>
          <a:p>
            <a:pPr marL="0" indent="0">
              <a:buNone/>
            </a:pPr>
            <a:r>
              <a:rPr lang="en-NZ" dirty="0" smtClean="0"/>
              <a:t>A UML design is used to understand the relationships between each object. This can be used as a way to communicate the design of a system without the other person having to even know the language</a:t>
            </a:r>
            <a:endParaRPr lang="en-NZ" dirty="0"/>
          </a:p>
        </p:txBody>
      </p:sp>
      <p:pic>
        <p:nvPicPr>
          <p:cNvPr id="4" name="Picture 3"/>
          <p:cNvPicPr>
            <a:picLocks noChangeAspect="1"/>
          </p:cNvPicPr>
          <p:nvPr/>
        </p:nvPicPr>
        <p:blipFill>
          <a:blip r:embed="rId2"/>
          <a:stretch>
            <a:fillRect/>
          </a:stretch>
        </p:blipFill>
        <p:spPr>
          <a:xfrm>
            <a:off x="5610684" y="2503695"/>
            <a:ext cx="6581316" cy="4354305"/>
          </a:xfrm>
          <a:prstGeom prst="rect">
            <a:avLst/>
          </a:prstGeom>
        </p:spPr>
      </p:pic>
    </p:spTree>
    <p:extLst>
      <p:ext uri="{BB962C8B-B14F-4D97-AF65-F5344CB8AC3E}">
        <p14:creationId xmlns:p14="http://schemas.microsoft.com/office/powerpoint/2010/main" val="21290257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Provide all appropriate systems level documentation</a:t>
            </a:r>
            <a:br>
              <a:rPr lang="en-NZ" dirty="0" smtClean="0"/>
            </a:br>
            <a:r>
              <a:rPr lang="en-NZ" dirty="0" smtClean="0"/>
              <a:t>UML</a:t>
            </a:r>
            <a:endParaRPr lang="en-NZ" dirty="0"/>
          </a:p>
        </p:txBody>
      </p:sp>
      <p:sp>
        <p:nvSpPr>
          <p:cNvPr id="3" name="Content Placeholder 2"/>
          <p:cNvSpPr>
            <a:spLocks noGrp="1"/>
          </p:cNvSpPr>
          <p:nvPr>
            <p:ph idx="1"/>
          </p:nvPr>
        </p:nvSpPr>
        <p:spPr/>
        <p:txBody>
          <a:bodyPr/>
          <a:lstStyle/>
          <a:p>
            <a:pPr marL="0" indent="0">
              <a:buNone/>
            </a:pPr>
            <a:r>
              <a:rPr lang="en-NZ" dirty="0" smtClean="0"/>
              <a:t>Figure 1 shows the piece of code that relates to the figure 2 UML. It shows the properties and functions contained within an enumerator</a:t>
            </a:r>
            <a:endParaRPr lang="en-NZ" dirty="0"/>
          </a:p>
        </p:txBody>
      </p:sp>
      <p:pic>
        <p:nvPicPr>
          <p:cNvPr id="4" name="Picture 3"/>
          <p:cNvPicPr>
            <a:picLocks noChangeAspect="1"/>
          </p:cNvPicPr>
          <p:nvPr/>
        </p:nvPicPr>
        <p:blipFill>
          <a:blip r:embed="rId2"/>
          <a:stretch>
            <a:fillRect/>
          </a:stretch>
        </p:blipFill>
        <p:spPr>
          <a:xfrm>
            <a:off x="8382000" y="3225201"/>
            <a:ext cx="3810000" cy="3067050"/>
          </a:xfrm>
          <a:prstGeom prst="rect">
            <a:avLst/>
          </a:prstGeom>
        </p:spPr>
      </p:pic>
      <p:pic>
        <p:nvPicPr>
          <p:cNvPr id="5" name="Picture 4"/>
          <p:cNvPicPr>
            <a:picLocks noChangeAspect="1"/>
          </p:cNvPicPr>
          <p:nvPr/>
        </p:nvPicPr>
        <p:blipFill>
          <a:blip r:embed="rId3"/>
          <a:stretch>
            <a:fillRect/>
          </a:stretch>
        </p:blipFill>
        <p:spPr>
          <a:xfrm>
            <a:off x="5419925" y="3620530"/>
            <a:ext cx="2876550" cy="2771775"/>
          </a:xfrm>
          <a:prstGeom prst="rect">
            <a:avLst/>
          </a:prstGeom>
        </p:spPr>
      </p:pic>
      <p:sp>
        <p:nvSpPr>
          <p:cNvPr id="6" name="TextBox 5"/>
          <p:cNvSpPr txBox="1"/>
          <p:nvPr/>
        </p:nvSpPr>
        <p:spPr>
          <a:xfrm>
            <a:off x="5420497" y="6421266"/>
            <a:ext cx="2899719" cy="369332"/>
          </a:xfrm>
          <a:prstGeom prst="rect">
            <a:avLst/>
          </a:prstGeom>
          <a:noFill/>
        </p:spPr>
        <p:txBody>
          <a:bodyPr wrap="square" rtlCol="0">
            <a:spAutoFit/>
          </a:bodyPr>
          <a:lstStyle/>
          <a:p>
            <a:r>
              <a:rPr lang="en-NZ" dirty="0" smtClean="0"/>
              <a:t>Figure 1</a:t>
            </a:r>
            <a:endParaRPr lang="en-NZ" dirty="0"/>
          </a:p>
        </p:txBody>
      </p:sp>
      <p:sp>
        <p:nvSpPr>
          <p:cNvPr id="7" name="TextBox 6"/>
          <p:cNvSpPr txBox="1"/>
          <p:nvPr/>
        </p:nvSpPr>
        <p:spPr>
          <a:xfrm>
            <a:off x="8382000" y="6236600"/>
            <a:ext cx="2899719" cy="369332"/>
          </a:xfrm>
          <a:prstGeom prst="rect">
            <a:avLst/>
          </a:prstGeom>
          <a:noFill/>
        </p:spPr>
        <p:txBody>
          <a:bodyPr wrap="square" rtlCol="0">
            <a:spAutoFit/>
          </a:bodyPr>
          <a:lstStyle/>
          <a:p>
            <a:r>
              <a:rPr lang="en-NZ" dirty="0" smtClean="0"/>
              <a:t>Figure 2</a:t>
            </a:r>
            <a:endParaRPr lang="en-NZ" dirty="0"/>
          </a:p>
        </p:txBody>
      </p:sp>
    </p:spTree>
    <p:extLst>
      <p:ext uri="{BB962C8B-B14F-4D97-AF65-F5344CB8AC3E}">
        <p14:creationId xmlns:p14="http://schemas.microsoft.com/office/powerpoint/2010/main" val="35874299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Provide all appropriate systems level documentation</a:t>
            </a:r>
            <a:br>
              <a:rPr lang="en-NZ" dirty="0"/>
            </a:br>
            <a:r>
              <a:rPr lang="en-NZ" dirty="0"/>
              <a:t>UML</a:t>
            </a:r>
          </a:p>
        </p:txBody>
      </p:sp>
      <p:sp>
        <p:nvSpPr>
          <p:cNvPr id="3" name="Content Placeholder 2"/>
          <p:cNvSpPr>
            <a:spLocks noGrp="1"/>
          </p:cNvSpPr>
          <p:nvPr>
            <p:ph idx="1"/>
          </p:nvPr>
        </p:nvSpPr>
        <p:spPr/>
        <p:txBody>
          <a:bodyPr/>
          <a:lstStyle/>
          <a:p>
            <a:pPr marL="0" indent="0">
              <a:buNone/>
            </a:pPr>
            <a:r>
              <a:rPr lang="en-NZ" dirty="0" smtClean="0"/>
              <a:t>The below images show an interface. The below images denote an interface and the methods that must be used when it is inherited. Understanding the interface methods and the naming convention allows a developer to understand how each object communicates.</a:t>
            </a:r>
            <a:endParaRPr lang="en-NZ" dirty="0"/>
          </a:p>
        </p:txBody>
      </p:sp>
      <p:pic>
        <p:nvPicPr>
          <p:cNvPr id="4" name="Picture 3"/>
          <p:cNvPicPr>
            <a:picLocks noChangeAspect="1"/>
          </p:cNvPicPr>
          <p:nvPr/>
        </p:nvPicPr>
        <p:blipFill>
          <a:blip r:embed="rId2"/>
          <a:stretch>
            <a:fillRect/>
          </a:stretch>
        </p:blipFill>
        <p:spPr>
          <a:xfrm>
            <a:off x="8441079" y="4129731"/>
            <a:ext cx="2905125" cy="819150"/>
          </a:xfrm>
          <a:prstGeom prst="rect">
            <a:avLst/>
          </a:prstGeom>
        </p:spPr>
      </p:pic>
      <p:pic>
        <p:nvPicPr>
          <p:cNvPr id="5" name="Picture 4"/>
          <p:cNvPicPr>
            <a:picLocks noChangeAspect="1"/>
          </p:cNvPicPr>
          <p:nvPr/>
        </p:nvPicPr>
        <p:blipFill>
          <a:blip r:embed="rId3"/>
          <a:stretch>
            <a:fillRect/>
          </a:stretch>
        </p:blipFill>
        <p:spPr>
          <a:xfrm>
            <a:off x="8813714" y="4948881"/>
            <a:ext cx="3181350" cy="1524000"/>
          </a:xfrm>
          <a:prstGeom prst="rect">
            <a:avLst/>
          </a:prstGeom>
        </p:spPr>
      </p:pic>
      <p:pic>
        <p:nvPicPr>
          <p:cNvPr id="6" name="Picture 5"/>
          <p:cNvPicPr>
            <a:picLocks noChangeAspect="1"/>
          </p:cNvPicPr>
          <p:nvPr/>
        </p:nvPicPr>
        <p:blipFill>
          <a:blip r:embed="rId4"/>
          <a:stretch>
            <a:fillRect/>
          </a:stretch>
        </p:blipFill>
        <p:spPr>
          <a:xfrm>
            <a:off x="0" y="3867150"/>
            <a:ext cx="3276600" cy="2990850"/>
          </a:xfrm>
          <a:prstGeom prst="rect">
            <a:avLst/>
          </a:prstGeom>
        </p:spPr>
      </p:pic>
      <p:pic>
        <p:nvPicPr>
          <p:cNvPr id="7" name="Picture 6"/>
          <p:cNvPicPr>
            <a:picLocks noChangeAspect="1"/>
          </p:cNvPicPr>
          <p:nvPr/>
        </p:nvPicPr>
        <p:blipFill>
          <a:blip r:embed="rId5"/>
          <a:stretch>
            <a:fillRect/>
          </a:stretch>
        </p:blipFill>
        <p:spPr>
          <a:xfrm>
            <a:off x="3276600" y="4114800"/>
            <a:ext cx="2457450" cy="2743200"/>
          </a:xfrm>
          <a:prstGeom prst="rect">
            <a:avLst/>
          </a:prstGeom>
        </p:spPr>
      </p:pic>
    </p:spTree>
    <p:extLst>
      <p:ext uri="{BB962C8B-B14F-4D97-AF65-F5344CB8AC3E}">
        <p14:creationId xmlns:p14="http://schemas.microsoft.com/office/powerpoint/2010/main" val="2765358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Provide all appropriate systems level documentation</a:t>
            </a:r>
            <a:br>
              <a:rPr lang="en-NZ" dirty="0"/>
            </a:br>
            <a:r>
              <a:rPr lang="en-NZ" dirty="0"/>
              <a:t>UML</a:t>
            </a:r>
          </a:p>
        </p:txBody>
      </p:sp>
      <p:sp>
        <p:nvSpPr>
          <p:cNvPr id="3" name="Content Placeholder 2"/>
          <p:cNvSpPr>
            <a:spLocks noGrp="1"/>
          </p:cNvSpPr>
          <p:nvPr>
            <p:ph idx="1"/>
          </p:nvPr>
        </p:nvSpPr>
        <p:spPr>
          <a:xfrm>
            <a:off x="1534696" y="2015732"/>
            <a:ext cx="6208872" cy="3450613"/>
          </a:xfrm>
        </p:spPr>
        <p:txBody>
          <a:bodyPr/>
          <a:lstStyle/>
          <a:p>
            <a:pPr marL="0" indent="0">
              <a:buNone/>
            </a:pPr>
            <a:r>
              <a:rPr lang="en-NZ" dirty="0" smtClean="0"/>
              <a:t>As you would have to read the code to understand the relationship, a UML diagram will simplify the process. Seeing the relationship from the interfaces to the Game object communicates that the Game object is the Subject within the observer design. It also shows the list of methods that are usable from the Game object when the type is of </a:t>
            </a:r>
            <a:r>
              <a:rPr lang="en-NZ" dirty="0" err="1" smtClean="0"/>
              <a:t>IGame</a:t>
            </a:r>
            <a:r>
              <a:rPr lang="en-NZ" dirty="0" smtClean="0"/>
              <a:t>. </a:t>
            </a:r>
            <a:endParaRPr lang="en-NZ" dirty="0"/>
          </a:p>
        </p:txBody>
      </p:sp>
      <p:pic>
        <p:nvPicPr>
          <p:cNvPr id="4" name="Picture 3"/>
          <p:cNvPicPr>
            <a:picLocks noChangeAspect="1"/>
          </p:cNvPicPr>
          <p:nvPr/>
        </p:nvPicPr>
        <p:blipFill>
          <a:blip r:embed="rId2"/>
          <a:stretch>
            <a:fillRect/>
          </a:stretch>
        </p:blipFill>
        <p:spPr>
          <a:xfrm>
            <a:off x="7743568" y="2331798"/>
            <a:ext cx="4314310" cy="4343168"/>
          </a:xfrm>
          <a:prstGeom prst="rect">
            <a:avLst/>
          </a:prstGeom>
        </p:spPr>
      </p:pic>
    </p:spTree>
    <p:extLst>
      <p:ext uri="{BB962C8B-B14F-4D97-AF65-F5344CB8AC3E}">
        <p14:creationId xmlns:p14="http://schemas.microsoft.com/office/powerpoint/2010/main" val="940734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Code programs in the specified language using the prescribed standards</a:t>
            </a:r>
            <a:endParaRPr lang="en-NZ" dirty="0"/>
          </a:p>
        </p:txBody>
      </p:sp>
      <p:sp>
        <p:nvSpPr>
          <p:cNvPr id="3" name="Content Placeholder 2"/>
          <p:cNvSpPr>
            <a:spLocks noGrp="1"/>
          </p:cNvSpPr>
          <p:nvPr>
            <p:ph idx="1"/>
          </p:nvPr>
        </p:nvSpPr>
        <p:spPr/>
        <p:txBody>
          <a:bodyPr>
            <a:normAutofit fontScale="85000" lnSpcReduction="20000"/>
          </a:bodyPr>
          <a:lstStyle/>
          <a:p>
            <a:pPr marL="0" indent="0">
              <a:buNone/>
            </a:pPr>
            <a:r>
              <a:rPr lang="en-NZ" b="1" dirty="0"/>
              <a:t>4.5.2 Indent continuation lines at least +4 spaces</a:t>
            </a:r>
          </a:p>
          <a:p>
            <a:pPr marL="0" indent="0">
              <a:buNone/>
            </a:pPr>
            <a:r>
              <a:rPr lang="en-NZ" dirty="0" smtClean="0"/>
              <a:t>When </a:t>
            </a:r>
            <a:r>
              <a:rPr lang="en-NZ" dirty="0"/>
              <a:t>line-wrapping, each line after the first (each continuation line) is indented at least +4 from the original line.</a:t>
            </a:r>
          </a:p>
          <a:p>
            <a:pPr marL="0" indent="0">
              <a:buNone/>
            </a:pPr>
            <a:endParaRPr lang="en-NZ" dirty="0"/>
          </a:p>
          <a:p>
            <a:pPr marL="0" indent="0">
              <a:buNone/>
            </a:pPr>
            <a:r>
              <a:rPr lang="en-NZ" dirty="0"/>
              <a:t>When there are multiple continuation lines, indentation may be varied beyond +4 as desired. In general, two continuation lines use the same indentation level if and only if they begin with syntactically parallel elements.</a:t>
            </a:r>
          </a:p>
          <a:p>
            <a:pPr marL="0" indent="0">
              <a:buNone/>
            </a:pPr>
            <a:endParaRPr lang="en-NZ" dirty="0"/>
          </a:p>
          <a:p>
            <a:pPr marL="0" indent="0">
              <a:buNone/>
            </a:pPr>
            <a:r>
              <a:rPr lang="en-NZ" dirty="0"/>
              <a:t>Section 4.6.3 on Horizontal alignment addresses the discouraged practice of using a variable number of spaces to align certain tokens with previous lines.</a:t>
            </a:r>
            <a:endParaRPr lang="en-NZ" dirty="0" smtClean="0"/>
          </a:p>
        </p:txBody>
      </p:sp>
      <p:sp>
        <p:nvSpPr>
          <p:cNvPr id="4" name="TextBox 3"/>
          <p:cNvSpPr txBox="1"/>
          <p:nvPr/>
        </p:nvSpPr>
        <p:spPr>
          <a:xfrm>
            <a:off x="1534696" y="6284493"/>
            <a:ext cx="8967537" cy="369332"/>
          </a:xfrm>
          <a:prstGeom prst="rect">
            <a:avLst/>
          </a:prstGeom>
          <a:noFill/>
        </p:spPr>
        <p:txBody>
          <a:bodyPr wrap="square" rtlCol="0">
            <a:spAutoFit/>
          </a:bodyPr>
          <a:lstStyle/>
          <a:p>
            <a:r>
              <a:rPr lang="en-NZ" dirty="0"/>
              <a:t>https://google.github.io/styleguide/javaguide.html</a:t>
            </a:r>
          </a:p>
        </p:txBody>
      </p:sp>
    </p:spTree>
    <p:extLst>
      <p:ext uri="{BB962C8B-B14F-4D97-AF65-F5344CB8AC3E}">
        <p14:creationId xmlns:p14="http://schemas.microsoft.com/office/powerpoint/2010/main" val="2351383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Code programs in the specified language using the prescribed standards</a:t>
            </a:r>
          </a:p>
        </p:txBody>
      </p:sp>
      <p:pic>
        <p:nvPicPr>
          <p:cNvPr id="4" name="Content Placeholder 3"/>
          <p:cNvPicPr>
            <a:picLocks noGrp="1" noChangeAspect="1"/>
          </p:cNvPicPr>
          <p:nvPr>
            <p:ph idx="1"/>
          </p:nvPr>
        </p:nvPicPr>
        <p:blipFill>
          <a:blip r:embed="rId2"/>
          <a:stretch>
            <a:fillRect/>
          </a:stretch>
        </p:blipFill>
        <p:spPr>
          <a:xfrm>
            <a:off x="7887369" y="1716505"/>
            <a:ext cx="3651743" cy="4902340"/>
          </a:xfrm>
          <a:prstGeom prst="rect">
            <a:avLst/>
          </a:prstGeom>
        </p:spPr>
      </p:pic>
      <p:sp>
        <p:nvSpPr>
          <p:cNvPr id="5" name="Content Placeholder 2"/>
          <p:cNvSpPr txBox="1">
            <a:spLocks/>
          </p:cNvSpPr>
          <p:nvPr/>
        </p:nvSpPr>
        <p:spPr>
          <a:xfrm>
            <a:off x="1534696" y="2015732"/>
            <a:ext cx="9520158"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NZ" b="1" dirty="0" smtClean="0"/>
              <a:t>4.5.2 Indent continuation lines at least +4 spaces</a:t>
            </a:r>
          </a:p>
        </p:txBody>
      </p:sp>
    </p:spTree>
    <p:extLst>
      <p:ext uri="{BB962C8B-B14F-4D97-AF65-F5344CB8AC3E}">
        <p14:creationId xmlns:p14="http://schemas.microsoft.com/office/powerpoint/2010/main" val="3611640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Code programs in the specified language using the prescribed standards</a:t>
            </a:r>
          </a:p>
        </p:txBody>
      </p:sp>
      <p:sp>
        <p:nvSpPr>
          <p:cNvPr id="3" name="Content Placeholder 2"/>
          <p:cNvSpPr>
            <a:spLocks noGrp="1"/>
          </p:cNvSpPr>
          <p:nvPr>
            <p:ph idx="1"/>
          </p:nvPr>
        </p:nvSpPr>
        <p:spPr/>
        <p:txBody>
          <a:bodyPr>
            <a:normAutofit fontScale="62500" lnSpcReduction="20000"/>
          </a:bodyPr>
          <a:lstStyle/>
          <a:p>
            <a:pPr marL="0" indent="0">
              <a:buNone/>
            </a:pPr>
            <a:r>
              <a:rPr lang="en-NZ" b="1" dirty="0"/>
              <a:t>4.6.1 Vertical Whitespace</a:t>
            </a:r>
          </a:p>
          <a:p>
            <a:pPr fontAlgn="base"/>
            <a:r>
              <a:rPr lang="en-NZ" dirty="0"/>
              <a:t>A single blank line always appears:</a:t>
            </a:r>
          </a:p>
          <a:p>
            <a:pPr fontAlgn="base"/>
            <a:r>
              <a:rPr lang="en-NZ" i="1" dirty="0"/>
              <a:t>Between</a:t>
            </a:r>
            <a:r>
              <a:rPr lang="en-NZ" dirty="0"/>
              <a:t> consecutive members or initializers of a class: fields, constructors, methods, nested classes, static initializers, and instance initializers.</a:t>
            </a:r>
          </a:p>
          <a:p>
            <a:pPr lvl="1" fontAlgn="base"/>
            <a:r>
              <a:rPr lang="en-NZ" b="1" dirty="0"/>
              <a:t>Exception:</a:t>
            </a:r>
            <a:r>
              <a:rPr lang="en-NZ" dirty="0"/>
              <a:t> A blank line between two consecutive fields (having no other code between them) is optional. Such blank lines are used as needed to create </a:t>
            </a:r>
            <a:r>
              <a:rPr lang="en-NZ" i="1" dirty="0"/>
              <a:t>logical groupings</a:t>
            </a:r>
            <a:r>
              <a:rPr lang="en-NZ" dirty="0"/>
              <a:t> of fields.</a:t>
            </a:r>
          </a:p>
          <a:p>
            <a:pPr lvl="1" fontAlgn="base"/>
            <a:r>
              <a:rPr lang="en-NZ" b="1" dirty="0"/>
              <a:t>Exception:</a:t>
            </a:r>
            <a:r>
              <a:rPr lang="en-NZ" dirty="0"/>
              <a:t> Blank lines between </a:t>
            </a:r>
            <a:r>
              <a:rPr lang="en-NZ" dirty="0" err="1"/>
              <a:t>enum</a:t>
            </a:r>
            <a:r>
              <a:rPr lang="en-NZ" dirty="0"/>
              <a:t> constants are covered in </a:t>
            </a:r>
            <a:r>
              <a:rPr lang="en-NZ" dirty="0">
                <a:hlinkClick r:id="rId2"/>
              </a:rPr>
              <a:t>Section 4.8.1</a:t>
            </a:r>
            <a:r>
              <a:rPr lang="en-NZ" dirty="0"/>
              <a:t>.</a:t>
            </a:r>
          </a:p>
          <a:p>
            <a:pPr fontAlgn="base"/>
            <a:r>
              <a:rPr lang="en-NZ" dirty="0"/>
              <a:t>As required by other sections of this document (such as Section 3, </a:t>
            </a:r>
            <a:r>
              <a:rPr lang="en-NZ" dirty="0">
                <a:hlinkClick r:id="rId3"/>
              </a:rPr>
              <a:t>Source file structure</a:t>
            </a:r>
            <a:r>
              <a:rPr lang="en-NZ" dirty="0"/>
              <a:t>, and Section 3.3, </a:t>
            </a:r>
            <a:r>
              <a:rPr lang="en-NZ" dirty="0">
                <a:hlinkClick r:id="rId4"/>
              </a:rPr>
              <a:t>Import statements</a:t>
            </a:r>
            <a:r>
              <a:rPr lang="en-NZ" dirty="0"/>
              <a:t>).</a:t>
            </a:r>
          </a:p>
          <a:p>
            <a:pPr fontAlgn="base"/>
            <a:r>
              <a:rPr lang="en-NZ" dirty="0"/>
              <a:t>A single blank line may also appear anywhere it improves readability, for example between statements to organize the code into logical subsections. A blank line before the first member or initializer, or after the last member or initializer of the class, is neither encouraged nor discouraged.</a:t>
            </a:r>
          </a:p>
          <a:p>
            <a:pPr fontAlgn="base"/>
            <a:r>
              <a:rPr lang="en-NZ" i="1" dirty="0"/>
              <a:t>Multiple</a:t>
            </a:r>
            <a:r>
              <a:rPr lang="en-NZ" dirty="0"/>
              <a:t> consecutive blank lines are permitted, but never required (or encouraged).</a:t>
            </a:r>
          </a:p>
          <a:p>
            <a:pPr marL="0" indent="0">
              <a:buNone/>
            </a:pPr>
            <a:endParaRPr lang="en-NZ" b="1" dirty="0"/>
          </a:p>
        </p:txBody>
      </p:sp>
      <p:sp>
        <p:nvSpPr>
          <p:cNvPr id="4" name="TextBox 3"/>
          <p:cNvSpPr txBox="1"/>
          <p:nvPr/>
        </p:nvSpPr>
        <p:spPr>
          <a:xfrm>
            <a:off x="1534696" y="6284493"/>
            <a:ext cx="8967537" cy="369332"/>
          </a:xfrm>
          <a:prstGeom prst="rect">
            <a:avLst/>
          </a:prstGeom>
          <a:noFill/>
        </p:spPr>
        <p:txBody>
          <a:bodyPr wrap="square" rtlCol="0">
            <a:spAutoFit/>
          </a:bodyPr>
          <a:lstStyle/>
          <a:p>
            <a:r>
              <a:rPr lang="en-NZ" dirty="0"/>
              <a:t>https://google.github.io/styleguide/javaguide.html</a:t>
            </a:r>
          </a:p>
        </p:txBody>
      </p:sp>
    </p:spTree>
    <p:extLst>
      <p:ext uri="{BB962C8B-B14F-4D97-AF65-F5344CB8AC3E}">
        <p14:creationId xmlns:p14="http://schemas.microsoft.com/office/powerpoint/2010/main" val="432737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Code programs in the specified language using the prescribed standards</a:t>
            </a:r>
          </a:p>
        </p:txBody>
      </p:sp>
      <p:sp>
        <p:nvSpPr>
          <p:cNvPr id="3" name="Content Placeholder 2"/>
          <p:cNvSpPr>
            <a:spLocks noGrp="1"/>
          </p:cNvSpPr>
          <p:nvPr>
            <p:ph idx="1"/>
          </p:nvPr>
        </p:nvSpPr>
        <p:spPr/>
        <p:txBody>
          <a:bodyPr/>
          <a:lstStyle/>
          <a:p>
            <a:pPr marL="0" indent="0">
              <a:buNone/>
            </a:pPr>
            <a:r>
              <a:rPr lang="en-NZ" b="1" dirty="0"/>
              <a:t>4.6.1 Vertical Whitespace</a:t>
            </a:r>
          </a:p>
          <a:p>
            <a:pPr marL="0" indent="0">
              <a:buNone/>
            </a:pPr>
            <a:endParaRPr lang="en-NZ" dirty="0"/>
          </a:p>
        </p:txBody>
      </p:sp>
      <p:pic>
        <p:nvPicPr>
          <p:cNvPr id="4" name="Picture 3"/>
          <p:cNvPicPr>
            <a:picLocks noChangeAspect="1"/>
          </p:cNvPicPr>
          <p:nvPr/>
        </p:nvPicPr>
        <p:blipFill>
          <a:blip r:embed="rId2"/>
          <a:stretch>
            <a:fillRect/>
          </a:stretch>
        </p:blipFill>
        <p:spPr>
          <a:xfrm>
            <a:off x="6294775" y="1853754"/>
            <a:ext cx="4293770" cy="4580021"/>
          </a:xfrm>
          <a:prstGeom prst="rect">
            <a:avLst/>
          </a:prstGeom>
        </p:spPr>
      </p:pic>
    </p:spTree>
    <p:extLst>
      <p:ext uri="{BB962C8B-B14F-4D97-AF65-F5344CB8AC3E}">
        <p14:creationId xmlns:p14="http://schemas.microsoft.com/office/powerpoint/2010/main" val="1428387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Code programs in the specified language using the prescribed standards</a:t>
            </a:r>
          </a:p>
        </p:txBody>
      </p:sp>
      <p:sp>
        <p:nvSpPr>
          <p:cNvPr id="3" name="Content Placeholder 2"/>
          <p:cNvSpPr>
            <a:spLocks noGrp="1"/>
          </p:cNvSpPr>
          <p:nvPr>
            <p:ph idx="1"/>
          </p:nvPr>
        </p:nvSpPr>
        <p:spPr/>
        <p:txBody>
          <a:bodyPr>
            <a:normAutofit/>
          </a:bodyPr>
          <a:lstStyle/>
          <a:p>
            <a:pPr marL="0" indent="0" fontAlgn="base">
              <a:buNone/>
            </a:pPr>
            <a:r>
              <a:rPr lang="en-NZ" b="1" dirty="0"/>
              <a:t>5.2.3 Method </a:t>
            </a:r>
            <a:r>
              <a:rPr lang="en-NZ" b="1" dirty="0" smtClean="0"/>
              <a:t>names</a:t>
            </a:r>
          </a:p>
          <a:p>
            <a:pPr marL="0" indent="0" fontAlgn="base">
              <a:buNone/>
            </a:pPr>
            <a:r>
              <a:rPr lang="en-NZ" b="1" dirty="0"/>
              <a:t>Method names are written in </a:t>
            </a:r>
            <a:r>
              <a:rPr lang="en-NZ" b="1" dirty="0" err="1"/>
              <a:t>lowerCamelCase</a:t>
            </a:r>
            <a:r>
              <a:rPr lang="en-NZ" b="1" dirty="0" smtClean="0"/>
              <a:t>.</a:t>
            </a:r>
            <a:endParaRPr lang="en-NZ" b="1" dirty="0"/>
          </a:p>
          <a:p>
            <a:pPr marL="0" indent="0" fontAlgn="base">
              <a:buNone/>
            </a:pPr>
            <a:r>
              <a:rPr lang="en-NZ" b="1" dirty="0"/>
              <a:t>Method names are typically verbs or verb phrases. For example, </a:t>
            </a:r>
            <a:r>
              <a:rPr lang="en-NZ" b="1" dirty="0" err="1"/>
              <a:t>sendMessage</a:t>
            </a:r>
            <a:r>
              <a:rPr lang="en-NZ" b="1" dirty="0"/>
              <a:t> or stop</a:t>
            </a:r>
            <a:r>
              <a:rPr lang="en-NZ" b="1" dirty="0" smtClean="0"/>
              <a:t>.</a:t>
            </a:r>
            <a:endParaRPr lang="en-NZ" b="1" dirty="0"/>
          </a:p>
          <a:p>
            <a:pPr marL="0" indent="0" fontAlgn="base">
              <a:buNone/>
            </a:pPr>
            <a:r>
              <a:rPr lang="en-NZ" b="1" dirty="0"/>
              <a:t>Underscores may appear in JUnit test method names to separate logical components of the name, with each component written in </a:t>
            </a:r>
            <a:r>
              <a:rPr lang="en-NZ" b="1" dirty="0" err="1"/>
              <a:t>lowerCamelCase</a:t>
            </a:r>
            <a:r>
              <a:rPr lang="en-NZ" b="1" dirty="0"/>
              <a:t>. One typical pattern is &lt;</a:t>
            </a:r>
            <a:r>
              <a:rPr lang="en-NZ" b="1" dirty="0" err="1"/>
              <a:t>methodUnderTest</a:t>
            </a:r>
            <a:r>
              <a:rPr lang="en-NZ" b="1" dirty="0"/>
              <a:t>&gt;_&lt;state&gt;, for example </a:t>
            </a:r>
            <a:r>
              <a:rPr lang="en-NZ" b="1" dirty="0" err="1"/>
              <a:t>pop_emptyStack</a:t>
            </a:r>
            <a:r>
              <a:rPr lang="en-NZ" b="1" dirty="0"/>
              <a:t>. There is no One Correct Way to name test methods.</a:t>
            </a:r>
            <a:endParaRPr lang="en-NZ" b="1" dirty="0"/>
          </a:p>
          <a:p>
            <a:pPr marL="0" indent="0">
              <a:buNone/>
            </a:pPr>
            <a:endParaRPr lang="en-NZ" dirty="0"/>
          </a:p>
        </p:txBody>
      </p:sp>
      <p:sp>
        <p:nvSpPr>
          <p:cNvPr id="5" name="TextBox 4"/>
          <p:cNvSpPr txBox="1"/>
          <p:nvPr/>
        </p:nvSpPr>
        <p:spPr>
          <a:xfrm>
            <a:off x="1534696" y="6284493"/>
            <a:ext cx="8967537" cy="369332"/>
          </a:xfrm>
          <a:prstGeom prst="rect">
            <a:avLst/>
          </a:prstGeom>
          <a:noFill/>
        </p:spPr>
        <p:txBody>
          <a:bodyPr wrap="square" rtlCol="0">
            <a:spAutoFit/>
          </a:bodyPr>
          <a:lstStyle/>
          <a:p>
            <a:r>
              <a:rPr lang="en-NZ" dirty="0"/>
              <a:t>https://google.github.io/styleguide/javaguide.html</a:t>
            </a:r>
          </a:p>
        </p:txBody>
      </p:sp>
    </p:spTree>
    <p:extLst>
      <p:ext uri="{BB962C8B-B14F-4D97-AF65-F5344CB8AC3E}">
        <p14:creationId xmlns:p14="http://schemas.microsoft.com/office/powerpoint/2010/main" val="267255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4. </a:t>
            </a:r>
            <a:r>
              <a:rPr lang="en-NZ" dirty="0"/>
              <a:t>Swipe–handling to move Theseus </a:t>
            </a:r>
            <a:r>
              <a:rPr lang="en-NZ" dirty="0" smtClean="0"/>
              <a:t>down</a:t>
            </a:r>
            <a:endParaRPr lang="en-NZ" dirty="0"/>
          </a:p>
        </p:txBody>
      </p:sp>
      <p:pic>
        <p:nvPicPr>
          <p:cNvPr id="5" name="Picture 4"/>
          <p:cNvPicPr>
            <a:picLocks noChangeAspect="1"/>
          </p:cNvPicPr>
          <p:nvPr/>
        </p:nvPicPr>
        <p:blipFill>
          <a:blip r:embed="rId4"/>
          <a:stretch>
            <a:fillRect/>
          </a:stretch>
        </p:blipFill>
        <p:spPr>
          <a:xfrm>
            <a:off x="205045" y="2516152"/>
            <a:ext cx="3564850" cy="3112171"/>
          </a:xfrm>
          <a:prstGeom prst="rect">
            <a:avLst/>
          </a:prstGeom>
        </p:spPr>
      </p:pic>
      <p:pic>
        <p:nvPicPr>
          <p:cNvPr id="6" name="Picture 5"/>
          <p:cNvPicPr>
            <a:picLocks noChangeAspect="1"/>
          </p:cNvPicPr>
          <p:nvPr/>
        </p:nvPicPr>
        <p:blipFill>
          <a:blip r:embed="rId5"/>
          <a:stretch>
            <a:fillRect/>
          </a:stretch>
        </p:blipFill>
        <p:spPr>
          <a:xfrm>
            <a:off x="172957" y="5701900"/>
            <a:ext cx="3629025" cy="866775"/>
          </a:xfrm>
          <a:prstGeom prst="rect">
            <a:avLst/>
          </a:prstGeom>
        </p:spPr>
      </p:pic>
      <p:pic>
        <p:nvPicPr>
          <p:cNvPr id="7" name="Picture 6"/>
          <p:cNvPicPr>
            <a:picLocks noChangeAspect="1"/>
          </p:cNvPicPr>
          <p:nvPr/>
        </p:nvPicPr>
        <p:blipFill>
          <a:blip r:embed="rId6"/>
          <a:stretch>
            <a:fillRect/>
          </a:stretch>
        </p:blipFill>
        <p:spPr>
          <a:xfrm>
            <a:off x="3801983" y="2516152"/>
            <a:ext cx="2887576" cy="3078725"/>
          </a:xfrm>
          <a:prstGeom prst="rect">
            <a:avLst/>
          </a:prstGeom>
        </p:spPr>
      </p:pic>
      <p:pic>
        <p:nvPicPr>
          <p:cNvPr id="8" name="Picture 7"/>
          <p:cNvPicPr>
            <a:picLocks noChangeAspect="1"/>
          </p:cNvPicPr>
          <p:nvPr/>
        </p:nvPicPr>
        <p:blipFill>
          <a:blip r:embed="rId7"/>
          <a:stretch>
            <a:fillRect/>
          </a:stretch>
        </p:blipFill>
        <p:spPr>
          <a:xfrm>
            <a:off x="3752012" y="5628323"/>
            <a:ext cx="2679031" cy="1011290"/>
          </a:xfrm>
          <a:prstGeom prst="rect">
            <a:avLst/>
          </a:prstGeom>
        </p:spPr>
      </p:pic>
      <p:pic>
        <p:nvPicPr>
          <p:cNvPr id="9" name="Android Emulator - Nexus_5X_API_24_5554 25_06_2018 12_30_43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31200" y="0"/>
            <a:ext cx="3860800" cy="6858000"/>
          </a:xfrm>
          <a:prstGeom prst="rect">
            <a:avLst/>
          </a:prstGeom>
        </p:spPr>
      </p:pic>
    </p:spTree>
    <p:extLst>
      <p:ext uri="{BB962C8B-B14F-4D97-AF65-F5344CB8AC3E}">
        <p14:creationId xmlns:p14="http://schemas.microsoft.com/office/powerpoint/2010/main" val="22161989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Code programs in the specified language using the prescribed standards</a:t>
            </a:r>
          </a:p>
        </p:txBody>
      </p:sp>
      <p:sp>
        <p:nvSpPr>
          <p:cNvPr id="3" name="Content Placeholder 2"/>
          <p:cNvSpPr>
            <a:spLocks noGrp="1"/>
          </p:cNvSpPr>
          <p:nvPr>
            <p:ph idx="1"/>
          </p:nvPr>
        </p:nvSpPr>
        <p:spPr/>
        <p:txBody>
          <a:bodyPr/>
          <a:lstStyle/>
          <a:p>
            <a:pPr marL="0" indent="0">
              <a:buNone/>
            </a:pPr>
            <a:r>
              <a:rPr lang="en-NZ" b="1" dirty="0"/>
              <a:t>5.2.3 Method names</a:t>
            </a:r>
          </a:p>
          <a:p>
            <a:pPr marL="0" indent="0">
              <a:buNone/>
            </a:pPr>
            <a:endParaRPr lang="en-NZ" dirty="0"/>
          </a:p>
        </p:txBody>
      </p:sp>
      <p:pic>
        <p:nvPicPr>
          <p:cNvPr id="4" name="Picture 3"/>
          <p:cNvPicPr>
            <a:picLocks noChangeAspect="1"/>
          </p:cNvPicPr>
          <p:nvPr/>
        </p:nvPicPr>
        <p:blipFill>
          <a:blip r:embed="rId2"/>
          <a:stretch>
            <a:fillRect/>
          </a:stretch>
        </p:blipFill>
        <p:spPr>
          <a:xfrm>
            <a:off x="6294775" y="1706252"/>
            <a:ext cx="2363955" cy="4812106"/>
          </a:xfrm>
          <a:prstGeom prst="rect">
            <a:avLst/>
          </a:prstGeom>
        </p:spPr>
      </p:pic>
    </p:spTree>
    <p:extLst>
      <p:ext uri="{BB962C8B-B14F-4D97-AF65-F5344CB8AC3E}">
        <p14:creationId xmlns:p14="http://schemas.microsoft.com/office/powerpoint/2010/main" val="1971213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5. </a:t>
            </a:r>
            <a:r>
              <a:rPr lang="en-NZ" dirty="0"/>
              <a:t>Swipe–handling to move Theseus </a:t>
            </a:r>
            <a:r>
              <a:rPr lang="en-NZ" dirty="0" smtClean="0"/>
              <a:t>left</a:t>
            </a:r>
            <a:endParaRPr lang="en-NZ" dirty="0"/>
          </a:p>
        </p:txBody>
      </p:sp>
      <p:pic>
        <p:nvPicPr>
          <p:cNvPr id="5" name="Picture 4"/>
          <p:cNvPicPr>
            <a:picLocks noChangeAspect="1"/>
          </p:cNvPicPr>
          <p:nvPr/>
        </p:nvPicPr>
        <p:blipFill>
          <a:blip r:embed="rId4"/>
          <a:stretch>
            <a:fillRect/>
          </a:stretch>
        </p:blipFill>
        <p:spPr>
          <a:xfrm>
            <a:off x="205045" y="2516152"/>
            <a:ext cx="3564850" cy="3112171"/>
          </a:xfrm>
          <a:prstGeom prst="rect">
            <a:avLst/>
          </a:prstGeom>
        </p:spPr>
      </p:pic>
      <p:pic>
        <p:nvPicPr>
          <p:cNvPr id="6" name="Picture 5"/>
          <p:cNvPicPr>
            <a:picLocks noChangeAspect="1"/>
          </p:cNvPicPr>
          <p:nvPr/>
        </p:nvPicPr>
        <p:blipFill>
          <a:blip r:embed="rId5"/>
          <a:stretch>
            <a:fillRect/>
          </a:stretch>
        </p:blipFill>
        <p:spPr>
          <a:xfrm>
            <a:off x="172957" y="5701900"/>
            <a:ext cx="3629025" cy="866775"/>
          </a:xfrm>
          <a:prstGeom prst="rect">
            <a:avLst/>
          </a:prstGeom>
        </p:spPr>
      </p:pic>
      <p:pic>
        <p:nvPicPr>
          <p:cNvPr id="7" name="Picture 6"/>
          <p:cNvPicPr>
            <a:picLocks noChangeAspect="1"/>
          </p:cNvPicPr>
          <p:nvPr/>
        </p:nvPicPr>
        <p:blipFill>
          <a:blip r:embed="rId6"/>
          <a:stretch>
            <a:fillRect/>
          </a:stretch>
        </p:blipFill>
        <p:spPr>
          <a:xfrm>
            <a:off x="3801983" y="2516152"/>
            <a:ext cx="2887576" cy="3078725"/>
          </a:xfrm>
          <a:prstGeom prst="rect">
            <a:avLst/>
          </a:prstGeom>
        </p:spPr>
      </p:pic>
      <p:pic>
        <p:nvPicPr>
          <p:cNvPr id="8" name="Picture 7"/>
          <p:cNvPicPr>
            <a:picLocks noChangeAspect="1"/>
          </p:cNvPicPr>
          <p:nvPr/>
        </p:nvPicPr>
        <p:blipFill>
          <a:blip r:embed="rId7"/>
          <a:stretch>
            <a:fillRect/>
          </a:stretch>
        </p:blipFill>
        <p:spPr>
          <a:xfrm>
            <a:off x="3752012" y="5628323"/>
            <a:ext cx="2679031" cy="1011290"/>
          </a:xfrm>
          <a:prstGeom prst="rect">
            <a:avLst/>
          </a:prstGeom>
        </p:spPr>
      </p:pic>
      <p:pic>
        <p:nvPicPr>
          <p:cNvPr id="9" name="Android Emulator - Nexus_5X_API_24_5554 25_06_2018 12_31_12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31200" y="0"/>
            <a:ext cx="3860800" cy="6858000"/>
          </a:xfrm>
          <a:prstGeom prst="rect">
            <a:avLst/>
          </a:prstGeom>
        </p:spPr>
      </p:pic>
    </p:spTree>
    <p:extLst>
      <p:ext uri="{BB962C8B-B14F-4D97-AF65-F5344CB8AC3E}">
        <p14:creationId xmlns:p14="http://schemas.microsoft.com/office/powerpoint/2010/main" val="30080678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Custom View</a:t>
            </a:r>
          </a:p>
        </p:txBody>
      </p:sp>
      <p:sp>
        <p:nvSpPr>
          <p:cNvPr id="3" name="Content Placeholder 2"/>
          <p:cNvSpPr>
            <a:spLocks noGrp="1"/>
          </p:cNvSpPr>
          <p:nvPr>
            <p:ph idx="1"/>
          </p:nvPr>
        </p:nvSpPr>
        <p:spPr/>
        <p:txBody>
          <a:bodyPr/>
          <a:lstStyle/>
          <a:p>
            <a:pPr marL="0" indent="0">
              <a:buNone/>
            </a:pPr>
            <a:r>
              <a:rPr lang="en-NZ" dirty="0" smtClean="0"/>
              <a:t>6. </a:t>
            </a:r>
            <a:r>
              <a:rPr lang="en-NZ" dirty="0"/>
              <a:t>Swipe–handling to move Theseus </a:t>
            </a:r>
            <a:r>
              <a:rPr lang="en-NZ" dirty="0" smtClean="0"/>
              <a:t>right</a:t>
            </a:r>
            <a:endParaRPr lang="en-NZ" dirty="0"/>
          </a:p>
        </p:txBody>
      </p:sp>
      <p:pic>
        <p:nvPicPr>
          <p:cNvPr id="5" name="Picture 4"/>
          <p:cNvPicPr>
            <a:picLocks noChangeAspect="1"/>
          </p:cNvPicPr>
          <p:nvPr/>
        </p:nvPicPr>
        <p:blipFill>
          <a:blip r:embed="rId4"/>
          <a:stretch>
            <a:fillRect/>
          </a:stretch>
        </p:blipFill>
        <p:spPr>
          <a:xfrm>
            <a:off x="205045" y="2516152"/>
            <a:ext cx="3564850" cy="3112171"/>
          </a:xfrm>
          <a:prstGeom prst="rect">
            <a:avLst/>
          </a:prstGeom>
        </p:spPr>
      </p:pic>
      <p:pic>
        <p:nvPicPr>
          <p:cNvPr id="6" name="Picture 5"/>
          <p:cNvPicPr>
            <a:picLocks noChangeAspect="1"/>
          </p:cNvPicPr>
          <p:nvPr/>
        </p:nvPicPr>
        <p:blipFill>
          <a:blip r:embed="rId5"/>
          <a:stretch>
            <a:fillRect/>
          </a:stretch>
        </p:blipFill>
        <p:spPr>
          <a:xfrm>
            <a:off x="172957" y="5701900"/>
            <a:ext cx="3629025" cy="866775"/>
          </a:xfrm>
          <a:prstGeom prst="rect">
            <a:avLst/>
          </a:prstGeom>
        </p:spPr>
      </p:pic>
      <p:pic>
        <p:nvPicPr>
          <p:cNvPr id="7" name="Picture 6"/>
          <p:cNvPicPr>
            <a:picLocks noChangeAspect="1"/>
          </p:cNvPicPr>
          <p:nvPr/>
        </p:nvPicPr>
        <p:blipFill>
          <a:blip r:embed="rId6"/>
          <a:stretch>
            <a:fillRect/>
          </a:stretch>
        </p:blipFill>
        <p:spPr>
          <a:xfrm>
            <a:off x="3801983" y="2516152"/>
            <a:ext cx="2887576" cy="3078725"/>
          </a:xfrm>
          <a:prstGeom prst="rect">
            <a:avLst/>
          </a:prstGeom>
        </p:spPr>
      </p:pic>
      <p:pic>
        <p:nvPicPr>
          <p:cNvPr id="8" name="Picture 7"/>
          <p:cNvPicPr>
            <a:picLocks noChangeAspect="1"/>
          </p:cNvPicPr>
          <p:nvPr/>
        </p:nvPicPr>
        <p:blipFill>
          <a:blip r:embed="rId7"/>
          <a:stretch>
            <a:fillRect/>
          </a:stretch>
        </p:blipFill>
        <p:spPr>
          <a:xfrm>
            <a:off x="3752012" y="5628323"/>
            <a:ext cx="2679031" cy="1011290"/>
          </a:xfrm>
          <a:prstGeom prst="rect">
            <a:avLst/>
          </a:prstGeom>
        </p:spPr>
      </p:pic>
      <p:pic>
        <p:nvPicPr>
          <p:cNvPr id="9" name="Android Emulator - Nexus_5X_API_24_5554 25_06_2018 12_31_12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31200" y="0"/>
            <a:ext cx="3860800" cy="6858000"/>
          </a:xfrm>
          <a:prstGeom prst="rect">
            <a:avLst/>
          </a:prstGeom>
        </p:spPr>
      </p:pic>
    </p:spTree>
    <p:extLst>
      <p:ext uri="{BB962C8B-B14F-4D97-AF65-F5344CB8AC3E}">
        <p14:creationId xmlns:p14="http://schemas.microsoft.com/office/powerpoint/2010/main" val="29395246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docProps/app.xml><?xml version="1.0" encoding="utf-8"?>
<Properties xmlns="http://schemas.openxmlformats.org/officeDocument/2006/extended-properties" xmlns:vt="http://schemas.openxmlformats.org/officeDocument/2006/docPropsVTypes">
  <Template>TM10001114[[fn=Gallery]]</Template>
  <TotalTime>1058</TotalTime>
  <Words>1203</Words>
  <Application>Microsoft Office PowerPoint</Application>
  <PresentationFormat>Widescreen</PresentationFormat>
  <Paragraphs>178</Paragraphs>
  <Slides>70</Slides>
  <Notes>0</Notes>
  <HiddenSlides>0</HiddenSlides>
  <MMClips>29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70</vt:i4>
      </vt:variant>
    </vt:vector>
  </HeadingPairs>
  <TitlesOfParts>
    <vt:vector size="73" baseType="lpstr">
      <vt:lpstr>Arial</vt:lpstr>
      <vt:lpstr>Palatino Linotype</vt:lpstr>
      <vt:lpstr>Gallery</vt:lpstr>
      <vt:lpstr>BCPR282 – Assignment 2</vt:lpstr>
      <vt:lpstr>Must Features</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vt:lpstr>
      <vt:lpstr>Custom View - Controller</vt:lpstr>
      <vt:lpstr>Custom View – Could Feature</vt:lpstr>
      <vt:lpstr>Custom View – Could Feature</vt:lpstr>
      <vt:lpstr>Custom View – Could Feature</vt:lpstr>
      <vt:lpstr>Custom View – Could Feature</vt:lpstr>
      <vt:lpstr>Custom View – Could Feature</vt:lpstr>
      <vt:lpstr>Dynamic View</vt:lpstr>
      <vt:lpstr>Dynamic View – Code example</vt:lpstr>
      <vt:lpstr>Dynamic View</vt:lpstr>
      <vt:lpstr>Dynamic View</vt:lpstr>
      <vt:lpstr>Dynamic View</vt:lpstr>
      <vt:lpstr>Dynamic View</vt:lpstr>
      <vt:lpstr>Custom View</vt:lpstr>
      <vt:lpstr>Dynamic View</vt:lpstr>
      <vt:lpstr>Dynamic View</vt:lpstr>
      <vt:lpstr>Dynamic View</vt:lpstr>
      <vt:lpstr>Dynamic View</vt:lpstr>
      <vt:lpstr>Dynamic View</vt:lpstr>
      <vt:lpstr>Dynamic View</vt:lpstr>
      <vt:lpstr>Dynamic View</vt:lpstr>
      <vt:lpstr>Dynamic View</vt:lpstr>
      <vt:lpstr>Dynamic View</vt:lpstr>
      <vt:lpstr>Dynamic View</vt:lpstr>
      <vt:lpstr>Dynamic View</vt:lpstr>
      <vt:lpstr>Dynamic View</vt:lpstr>
      <vt:lpstr>Dynamic View</vt:lpstr>
      <vt:lpstr>Dynamic View</vt:lpstr>
      <vt:lpstr>Dynamic View</vt:lpstr>
      <vt:lpstr>Dynamic View - Controller</vt:lpstr>
      <vt:lpstr>Dynamic View – Could Feature</vt:lpstr>
      <vt:lpstr>Dynamic View – Could Feature</vt:lpstr>
      <vt:lpstr>Dynamic View – Could Feature</vt:lpstr>
      <vt:lpstr>Dynamic View – Could Feature</vt:lpstr>
      <vt:lpstr>Dynamic View – Could Feature</vt:lpstr>
      <vt:lpstr>Dynamic View – Could Feature</vt:lpstr>
      <vt:lpstr>Dynamic View – Could Feature</vt:lpstr>
      <vt:lpstr>Grahams Model</vt:lpstr>
      <vt:lpstr>Knowledge Point 1 - UML</vt:lpstr>
      <vt:lpstr>Provide all appropriate systems level documentation UML</vt:lpstr>
      <vt:lpstr>Provide all appropriate systems level documentation UML</vt:lpstr>
      <vt:lpstr>Provide all appropriate systems level documentation UML</vt:lpstr>
      <vt:lpstr>Code programs in the specified language using the prescribed standards</vt:lpstr>
      <vt:lpstr>Code programs in the specified language using the prescribed standards</vt:lpstr>
      <vt:lpstr>Code programs in the specified language using the prescribed standards</vt:lpstr>
      <vt:lpstr>Code programs in the specified language using the prescribed standards</vt:lpstr>
      <vt:lpstr>Code programs in the specified language using the prescribed standards</vt:lpstr>
      <vt:lpstr>Code programs in the specified language using the prescribed standards</vt:lpstr>
    </vt:vector>
  </TitlesOfParts>
  <Company>ARA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BCPR – Assignment 2</dc:title>
  <dc:creator>Wesley Wichman</dc:creator>
  <cp:lastModifiedBy>Wesley Wichman</cp:lastModifiedBy>
  <cp:revision>38</cp:revision>
  <dcterms:created xsi:type="dcterms:W3CDTF">2018-05-06T22:25:34Z</dcterms:created>
  <dcterms:modified xsi:type="dcterms:W3CDTF">2018-06-25T07:08:33Z</dcterms:modified>
</cp:coreProperties>
</file>